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72" r:id="rId4"/>
    <p:sldId id="273" r:id="rId5"/>
    <p:sldId id="274" r:id="rId6"/>
    <p:sldId id="258" r:id="rId7"/>
    <p:sldId id="279" r:id="rId8"/>
    <p:sldId id="284" r:id="rId9"/>
    <p:sldId id="259" r:id="rId10"/>
    <p:sldId id="275" r:id="rId11"/>
    <p:sldId id="276" r:id="rId12"/>
    <p:sldId id="283" r:id="rId13"/>
    <p:sldId id="277" r:id="rId14"/>
    <p:sldId id="261" r:id="rId15"/>
    <p:sldId id="262" r:id="rId16"/>
    <p:sldId id="263" r:id="rId17"/>
    <p:sldId id="264" r:id="rId18"/>
    <p:sldId id="280" r:id="rId19"/>
    <p:sldId id="281" r:id="rId20"/>
    <p:sldId id="268" r:id="rId21"/>
    <p:sldId id="267" r:id="rId22"/>
    <p:sldId id="282" r:id="rId23"/>
    <p:sldId id="270" r:id="rId24"/>
    <p:sldId id="27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99"/>
    <a:srgbClr val="009900"/>
    <a:srgbClr val="006600"/>
    <a:srgbClr val="00CC00"/>
    <a:srgbClr val="FF66FF"/>
    <a:srgbClr val="FF33CC"/>
    <a:srgbClr val="FF3300"/>
    <a:srgbClr val="FF9933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6" autoAdjust="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195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61AE7-0A26-4613-BED9-1D39C3D76754}" type="datetimeFigureOut">
              <a:rPr lang="zh-TW" altLang="en-US" smtClean="0"/>
              <a:t>2020/9/4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EE932-2BD8-440E-9AFE-4408A9DBC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42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EE932-2BD8-440E-9AFE-4408A9DBC154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2686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EE932-2BD8-440E-9AFE-4408A9DBC154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022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4715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161455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539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11560" y="11712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</a:t>
            </a:r>
            <a:r>
              <a:rPr lang="zh-TW" altLang="en-US" sz="4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北市板橋區實踐國小</a:t>
            </a:r>
            <a:endParaRPr lang="en-US" altLang="zh-TW" sz="4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 descr="æ¬æ ¡æ°åå¸æ¿æ©åå¯¦è¸åå°æ ¡å¾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58705"/>
            <a:ext cx="146133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-23920" y="2538240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 smtClean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6000" b="1" dirty="0" smtClean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en-US" altLang="zh-TW" sz="6000" b="1" dirty="0" smtClean="0">
              <a:solidFill>
                <a:srgbClr val="9933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b="1" dirty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國家防災</a:t>
            </a:r>
            <a:r>
              <a:rPr lang="zh-TW" altLang="en-US" sz="6000" b="1" dirty="0" smtClean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en-US" altLang="zh-TW" sz="6000" b="1" dirty="0" smtClean="0">
              <a:solidFill>
                <a:srgbClr val="9933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b="1" dirty="0" smtClean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</a:t>
            </a:r>
            <a:r>
              <a:rPr lang="zh-TW" altLang="en-US" sz="6000" b="1" dirty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避難掩護</a:t>
            </a:r>
            <a:r>
              <a:rPr lang="zh-TW" altLang="en-US" sz="6000" b="1" dirty="0" smtClean="0">
                <a:solidFill>
                  <a:srgbClr val="9933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演練</a:t>
            </a:r>
            <a:endParaRPr lang="zh-TW" altLang="en-US" sz="6000" b="1" dirty="0">
              <a:solidFill>
                <a:srgbClr val="9933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16778"/>
            <a:ext cx="10513168" cy="6841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252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0600"/>
          <a:stretch/>
        </p:blipFill>
        <p:spPr>
          <a:xfrm>
            <a:off x="0" y="0"/>
            <a:ext cx="9144000" cy="5445224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932040" y="5303527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一手保護頭頸</a:t>
            </a:r>
            <a:endParaRPr lang="en-US" altLang="zh-TW" sz="4800" b="1" dirty="0">
              <a:solidFill>
                <a:srgbClr val="FF33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一手</a:t>
            </a:r>
            <a:r>
              <a:rPr lang="zh-TW" altLang="en-US" sz="4800" b="1" dirty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抓</a:t>
            </a:r>
            <a:r>
              <a:rPr lang="zh-TW" altLang="en-US" sz="48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住</a:t>
            </a:r>
            <a:r>
              <a:rPr lang="zh-TW" altLang="en-US" sz="4800" b="1" dirty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桌腳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95536" y="188640"/>
            <a:ext cx="6955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身體蜷曲，頭頸低於身體</a:t>
            </a:r>
            <a:endParaRPr lang="zh-TW" altLang="en-US" sz="48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53448" y="5517232"/>
            <a:ext cx="47785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雙膝著地，</a:t>
            </a:r>
            <a:endParaRPr lang="en-US" altLang="zh-TW" sz="4000" b="1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勿</a:t>
            </a:r>
            <a:r>
              <a:rPr lang="zh-TW" altLang="en-US" sz="4000" b="1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坐在地上</a:t>
            </a:r>
            <a:endParaRPr lang="zh-TW" altLang="en-US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4932042" y="2564904"/>
            <a:ext cx="4176462" cy="4032450"/>
            <a:chOff x="4932042" y="2564904"/>
            <a:chExt cx="4176462" cy="4032450"/>
          </a:xfrm>
        </p:grpSpPr>
        <p:sp>
          <p:nvSpPr>
            <p:cNvPr id="10" name="橢圓 9"/>
            <p:cNvSpPr/>
            <p:nvPr/>
          </p:nvSpPr>
          <p:spPr>
            <a:xfrm>
              <a:off x="5220072" y="2564904"/>
              <a:ext cx="864096" cy="936104"/>
            </a:xfrm>
            <a:prstGeom prst="ellipse">
              <a:avLst/>
            </a:prstGeom>
            <a:noFill/>
            <a:ln w="38100">
              <a:solidFill>
                <a:srgbClr val="FF339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>
              <a:off x="7452320" y="3284984"/>
              <a:ext cx="1656184" cy="1656184"/>
            </a:xfrm>
            <a:prstGeom prst="ellipse">
              <a:avLst/>
            </a:prstGeom>
            <a:noFill/>
            <a:ln w="38100">
              <a:solidFill>
                <a:srgbClr val="FF339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" name="弧形接點 12"/>
            <p:cNvCxnSpPr>
              <a:stCxn id="10" idx="3"/>
            </p:cNvCxnSpPr>
            <p:nvPr/>
          </p:nvCxnSpPr>
          <p:spPr>
            <a:xfrm rot="5400000">
              <a:off x="3917497" y="4378464"/>
              <a:ext cx="2443664" cy="414574"/>
            </a:xfrm>
            <a:prstGeom prst="curvedConnector3">
              <a:avLst>
                <a:gd name="adj1" fmla="val 50000"/>
              </a:avLst>
            </a:prstGeom>
            <a:ln w="38100">
              <a:solidFill>
                <a:srgbClr val="FF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弧形接點 20"/>
            <p:cNvCxnSpPr/>
            <p:nvPr/>
          </p:nvCxnSpPr>
          <p:spPr>
            <a:xfrm rot="5400000">
              <a:off x="7825394" y="5504203"/>
              <a:ext cx="1944217" cy="242086"/>
            </a:xfrm>
            <a:prstGeom prst="curvedConnector3">
              <a:avLst>
                <a:gd name="adj1" fmla="val 108790"/>
              </a:avLst>
            </a:prstGeom>
            <a:ln w="38100">
              <a:solidFill>
                <a:srgbClr val="FF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872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339725" y="188640"/>
            <a:ext cx="6804275" cy="80213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zh-TW" altLang="en-US" sz="4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地震預警系統音效響起</a:t>
            </a:r>
          </a:p>
        </p:txBody>
      </p:sp>
      <p:sp>
        <p:nvSpPr>
          <p:cNvPr id="6" name="＞形箭號 5"/>
          <p:cNvSpPr/>
          <p:nvPr/>
        </p:nvSpPr>
        <p:spPr>
          <a:xfrm>
            <a:off x="179512" y="188640"/>
            <a:ext cx="2227870" cy="819369"/>
          </a:xfrm>
          <a:prstGeom prst="chevron">
            <a:avLst/>
          </a:prstGeom>
          <a:solidFill>
            <a:srgbClr val="FF006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避難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內容版面配置區 3"/>
          <p:cNvSpPr txBox="1">
            <a:spLocks/>
          </p:cNvSpPr>
          <p:nvPr/>
        </p:nvSpPr>
        <p:spPr>
          <a:xfrm>
            <a:off x="179512" y="1389164"/>
            <a:ext cx="8784976" cy="1679795"/>
          </a:xfrm>
          <a:prstGeom prst="rect">
            <a:avLst/>
          </a:prstGeom>
        </p:spPr>
        <p:txBody>
          <a:bodyPr vert="horz" lIns="396000" tIns="45720" rIns="91440" bIns="45720" rtlCol="0" anchor="t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indent="-428625">
              <a:buFont typeface="Wingdings" panose="05000000000000000000" pitchFamily="2" charset="2"/>
              <a:buChar char="l"/>
            </a:pPr>
            <a:r>
              <a:rPr lang="zh-TW" altLang="zh-TW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地震搖晃中切勿</a:t>
            </a:r>
            <a:r>
              <a:rPr lang="zh-TW" altLang="en-US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著急</a:t>
            </a:r>
            <a:r>
              <a:rPr lang="zh-TW" altLang="zh-TW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開門與關閉電源</a:t>
            </a:r>
            <a:r>
              <a:rPr lang="zh-TW" altLang="en-US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28625" indent="-428625">
              <a:buFont typeface="Wingdings" panose="05000000000000000000" pitchFamily="2" charset="2"/>
              <a:buChar char="l"/>
            </a:pP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不必急著戴防災頭套</a:t>
            </a:r>
            <a:r>
              <a:rPr lang="zh-TW" altLang="en-US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28625" indent="-428625">
              <a:buFont typeface="Wingdings" panose="05000000000000000000" pitchFamily="2" charset="2"/>
              <a:buChar char="l"/>
            </a:pP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不應該坐在地上。</a:t>
            </a:r>
            <a:endParaRPr lang="en-US" altLang="zh-TW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28625" indent="-428625">
              <a:buFont typeface="Wingdings" panose="05000000000000000000" pitchFamily="2" charset="2"/>
              <a:buChar char="l"/>
            </a:pPr>
            <a:endParaRPr lang="en-US" altLang="zh-TW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28625" indent="-428625">
              <a:buFont typeface="Wingdings" panose="05000000000000000000" pitchFamily="2" charset="2"/>
              <a:buChar char="l"/>
            </a:pPr>
            <a:endParaRPr lang="zh-TW" altLang="zh-TW" sz="4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內容版面配置區 3"/>
          <p:cNvSpPr txBox="1">
            <a:spLocks/>
          </p:cNvSpPr>
          <p:nvPr/>
        </p:nvSpPr>
        <p:spPr>
          <a:xfrm>
            <a:off x="179512" y="4166777"/>
            <a:ext cx="6172200" cy="958922"/>
          </a:xfrm>
          <a:prstGeom prst="rect">
            <a:avLst/>
          </a:prstGeom>
        </p:spPr>
        <p:txBody>
          <a:bodyPr vert="horz" lIns="396000" tIns="45720" rIns="91440" bIns="45720" rtlCol="0" anchor="t"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54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54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56"/>
          <a:stretch/>
        </p:blipFill>
        <p:spPr>
          <a:xfrm>
            <a:off x="2102049" y="4385776"/>
            <a:ext cx="2809398" cy="23920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7" t="17996" r="9527" b="5686"/>
          <a:stretch/>
        </p:blipFill>
        <p:spPr>
          <a:xfrm>
            <a:off x="5415579" y="4472100"/>
            <a:ext cx="2782408" cy="2331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禁止標誌 14"/>
          <p:cNvSpPr/>
          <p:nvPr/>
        </p:nvSpPr>
        <p:spPr>
          <a:xfrm>
            <a:off x="2051467" y="4472100"/>
            <a:ext cx="2859980" cy="2225503"/>
          </a:xfrm>
          <a:prstGeom prst="noSmoking">
            <a:avLst>
              <a:gd name="adj" fmla="val 8925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</a:endParaRPr>
          </a:p>
        </p:txBody>
      </p:sp>
      <p:sp>
        <p:nvSpPr>
          <p:cNvPr id="16" name="禁止標誌 15"/>
          <p:cNvSpPr/>
          <p:nvPr/>
        </p:nvSpPr>
        <p:spPr>
          <a:xfrm>
            <a:off x="5415579" y="4406638"/>
            <a:ext cx="2858670" cy="2297023"/>
          </a:xfrm>
          <a:prstGeom prst="noSmoking">
            <a:avLst>
              <a:gd name="adj" fmla="val 8925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81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"/>
          <a:stretch/>
        </p:blipFill>
        <p:spPr>
          <a:xfrm>
            <a:off x="3859961" y="3380119"/>
            <a:ext cx="5148215" cy="2677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9"/>
          <p:cNvSpPr/>
          <p:nvPr/>
        </p:nvSpPr>
        <p:spPr>
          <a:xfrm>
            <a:off x="35496" y="1196752"/>
            <a:ext cx="89284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教室外、走廊、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戶外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上課的師生，請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趴下，保護頭頸部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躲在堅固的</a:t>
            </a:r>
            <a:r>
              <a:rPr lang="zh-TW" altLang="en-US" sz="44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柱子、牆壁旁或空曠處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避開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玻璃及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可能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掉落物。</a:t>
            </a:r>
            <a:endParaRPr lang="zh-TW" altLang="zh-TW" sz="44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056014" y="6055222"/>
            <a:ext cx="65318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雙手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交叉，放在頭頸後方。</a:t>
            </a:r>
            <a:endParaRPr lang="zh-TW" altLang="zh-TW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16926"/>
          <a:stretch/>
        </p:blipFill>
        <p:spPr>
          <a:xfrm>
            <a:off x="107504" y="3997519"/>
            <a:ext cx="3090161" cy="2656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2339725" y="188640"/>
            <a:ext cx="6804275" cy="80213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zh-TW" altLang="en-US" sz="4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地震預警系統音效響起</a:t>
            </a:r>
          </a:p>
        </p:txBody>
      </p:sp>
      <p:sp>
        <p:nvSpPr>
          <p:cNvPr id="13" name="＞形箭號 12"/>
          <p:cNvSpPr/>
          <p:nvPr/>
        </p:nvSpPr>
        <p:spPr>
          <a:xfrm>
            <a:off x="179512" y="188640"/>
            <a:ext cx="2227870" cy="819369"/>
          </a:xfrm>
          <a:prstGeom prst="chevron">
            <a:avLst/>
          </a:prstGeom>
          <a:solidFill>
            <a:srgbClr val="FF006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避難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43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51309"/>
            <a:ext cx="8964488" cy="4525963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en-US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身旁可立即取得</a:t>
            </a:r>
            <a:r>
              <a:rPr lang="zh-TW" altLang="en-US" sz="44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44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防災頭套</a:t>
            </a:r>
            <a:r>
              <a:rPr lang="en-US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五年級</a:t>
            </a:r>
            <a:r>
              <a:rPr lang="en-US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、較輕的書包、桌墊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等具備緩衝保護功能的物品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保護頭頸部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依照校園防災地圖疏散路線，指引學生下樓至集結點</a:t>
            </a:r>
            <a:r>
              <a:rPr lang="en-US" altLang="zh-TW" sz="44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</a:t>
            </a:r>
            <a:r>
              <a:rPr lang="zh-TW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隊</a:t>
            </a:r>
            <a:r>
              <a:rPr lang="en-US" altLang="zh-TW" sz="44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疏散時請提醒學童遵照</a:t>
            </a:r>
            <a:r>
              <a:rPr lang="zh-TW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「不推、不跑、不語」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三不原則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endParaRPr lang="zh-TW" altLang="zh-TW" sz="44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514568" y="127238"/>
            <a:ext cx="6225716" cy="1069514"/>
          </a:xfrm>
        </p:spPr>
        <p:txBody>
          <a:bodyPr>
            <a:noAutofit/>
          </a:bodyPr>
          <a:lstStyle/>
          <a:p>
            <a:r>
              <a:rPr lang="zh-TW" altLang="en-US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地震稍歇，</a:t>
            </a:r>
            <a:r>
              <a:rPr lang="en-US" altLang="zh-TW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聽候廣播</a:t>
            </a:r>
            <a:r>
              <a:rPr lang="en-US" altLang="zh-TW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哨音進行疏散</a:t>
            </a:r>
          </a:p>
        </p:txBody>
      </p:sp>
      <p:sp>
        <p:nvSpPr>
          <p:cNvPr id="6" name="＞形箭號 5"/>
          <p:cNvSpPr/>
          <p:nvPr/>
        </p:nvSpPr>
        <p:spPr>
          <a:xfrm>
            <a:off x="251520" y="151481"/>
            <a:ext cx="2376000" cy="792088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疏散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058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825644" cy="4525963"/>
          </a:xfrm>
        </p:spPr>
        <p:txBody>
          <a:bodyPr>
            <a:noAutofit/>
          </a:bodyPr>
          <a:lstStyle/>
          <a:p>
            <a:pPr lvl="0" eaLnBrk="0" hangingPunct="0"/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低年級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學童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走樓梯</a:t>
            </a:r>
            <a:r>
              <a:rPr lang="zh-TW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內側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，中高年級學童走樓梯</a:t>
            </a:r>
            <a:r>
              <a:rPr lang="zh-TW" altLang="zh-TW" sz="44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外側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04" y="3369723"/>
            <a:ext cx="4464496" cy="3348372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1380" y="2780928"/>
            <a:ext cx="4726644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zh-TW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教室位於</a:t>
            </a:r>
            <a:r>
              <a:rPr lang="zh-TW" altLang="zh-TW" sz="4000" b="1" dirty="0" smtClean="0">
                <a:solidFill>
                  <a:srgbClr val="FF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荷風樓，走樓梯</a:t>
            </a:r>
            <a:r>
              <a:rPr lang="en-US" altLang="zh-TW" sz="4000" b="1" dirty="0" smtClean="0">
                <a:solidFill>
                  <a:srgbClr val="FF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b="1" dirty="0" smtClean="0">
                <a:solidFill>
                  <a:srgbClr val="FF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4000" b="1" dirty="0" smtClean="0">
                <a:solidFill>
                  <a:srgbClr val="FF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000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國小學童請</a:t>
            </a:r>
            <a:r>
              <a:rPr lang="zh-TW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走樓梯內側，</a:t>
            </a:r>
            <a:r>
              <a:rPr lang="zh-TW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en-US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119</a:t>
            </a:r>
            <a:r>
              <a:rPr lang="zh-TW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音樂教室前走廊</a:t>
            </a:r>
            <a:r>
              <a:rPr lang="zh-TW" altLang="zh-TW" sz="4000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的階梯下樓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0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2514568" y="19472"/>
            <a:ext cx="6225716" cy="10695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zh-TW" altLang="en-US" sz="44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下樓</a:t>
            </a:r>
            <a:endParaRPr lang="zh-TW" altLang="en-US" sz="44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＞形箭號 7"/>
          <p:cNvSpPr/>
          <p:nvPr/>
        </p:nvSpPr>
        <p:spPr>
          <a:xfrm>
            <a:off x="251520" y="151481"/>
            <a:ext cx="2376000" cy="792088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疏散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84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1" cy="6858000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 flipH="1">
            <a:off x="8532440" y="2708920"/>
            <a:ext cx="72008" cy="331236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8316416" y="2708920"/>
            <a:ext cx="0" cy="8640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flipH="1" flipV="1">
            <a:off x="6948264" y="3356992"/>
            <a:ext cx="1368152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>
            <a:off x="3203848" y="3356992"/>
            <a:ext cx="3672408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>
            <a:off x="3345228" y="3717032"/>
            <a:ext cx="2426770" cy="1800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H="1">
            <a:off x="3707904" y="5589240"/>
            <a:ext cx="2042053" cy="10801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5733730" y="3525684"/>
            <a:ext cx="26697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國小學童路線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走樓梯內側，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119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音樂教室前走廊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的階梯下樓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732240" y="6116233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幼兒園路線</a:t>
            </a:r>
            <a:endParaRPr lang="zh-TW" altLang="en-US" sz="32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813998" y="983431"/>
            <a:ext cx="46987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荷風樓</a:t>
            </a:r>
            <a:r>
              <a:rPr lang="zh-TW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，樓梯</a:t>
            </a:r>
            <a:r>
              <a:rPr lang="en-US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44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25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51309"/>
            <a:ext cx="8964488" cy="4525963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依照校園防災集合位置分配圖的位置</a:t>
            </a:r>
            <a:r>
              <a:rPr lang="zh-TW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排隊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5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zh-TW" sz="5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面向指揮中心</a:t>
            </a:r>
            <a:r>
              <a:rPr lang="en-US" altLang="zh-TW" sz="5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5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背對司令台</a:t>
            </a:r>
            <a:r>
              <a:rPr lang="en-US" altLang="zh-TW" sz="5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5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，並避開籃球架位置</a:t>
            </a:r>
            <a:r>
              <a:rPr lang="zh-TW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5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到達集結點即可脫下防災頭套，放下護頭物品。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endParaRPr lang="zh-TW" altLang="zh-TW" sz="54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＞形箭號 4"/>
          <p:cNvSpPr/>
          <p:nvPr/>
        </p:nvSpPr>
        <p:spPr>
          <a:xfrm>
            <a:off x="323528" y="147102"/>
            <a:ext cx="2376000" cy="79208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集結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07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34805"/>
            <a:ext cx="10906941" cy="7712277"/>
          </a:xfrm>
        </p:spPr>
      </p:pic>
    </p:spTree>
    <p:extLst>
      <p:ext uri="{BB962C8B-B14F-4D97-AF65-F5344CB8AC3E}">
        <p14:creationId xmlns:p14="http://schemas.microsoft.com/office/powerpoint/2010/main" val="204413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5235"/>
            <a:ext cx="6732240" cy="1052736"/>
          </a:xfrm>
        </p:spPr>
        <p:txBody>
          <a:bodyPr/>
          <a:lstStyle/>
          <a:p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</a:t>
            </a:r>
            <a:r>
              <a:rPr lang="zh-TW" altLang="en-US" sz="4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清點、通報學生</a:t>
            </a:r>
            <a:r>
              <a:rPr lang="zh-TW" altLang="en-US" sz="44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人數</a:t>
            </a:r>
            <a:endParaRPr lang="ko-KR" altLang="en-US" sz="4400" dirty="0">
              <a:solidFill>
                <a:schemeClr val="accent1"/>
              </a:solidFill>
              <a:latin typeface="標楷體" panose="03000509000000000000" pitchFamily="65" charset="-120"/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Autofit/>
          </a:bodyPr>
          <a:lstStyle/>
          <a:p>
            <a:pPr eaLnBrk="0" hangingPunct="0">
              <a:spcBef>
                <a:spcPts val="600"/>
              </a:spcBef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請當節課</a:t>
            </a:r>
            <a:r>
              <a:rPr lang="zh-TW" altLang="en-US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任課老師、資優班、資源班教師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務必將學生帶至各班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集結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位置，便於導師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清點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zh-TW" altLang="en-US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當日有到校學生</a:t>
            </a:r>
            <a:r>
              <a:rPr lang="zh-TW" altLang="zh-TW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人數</a:t>
            </a:r>
            <a:r>
              <a:rPr lang="en-US" altLang="zh-TW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包含資優班、資源班學生</a:t>
            </a:r>
            <a:r>
              <a:rPr lang="en-US" altLang="zh-TW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spcBef>
                <a:spcPts val="600"/>
              </a:spcBef>
            </a:pP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指派一名學生</a:t>
            </a:r>
            <a:r>
              <a:rPr lang="zh-TW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站立「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舉牌</a:t>
            </a:r>
            <a:r>
              <a:rPr lang="zh-TW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4400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板夾放胸</a:t>
            </a:r>
            <a:r>
              <a:rPr lang="zh-TW" altLang="en-US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前，通報組會進行點數</a:t>
            </a:r>
            <a:r>
              <a:rPr lang="en-US" altLang="zh-TW" sz="4400" b="1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＞形箭號 3"/>
          <p:cNvSpPr/>
          <p:nvPr/>
        </p:nvSpPr>
        <p:spPr>
          <a:xfrm>
            <a:off x="62088" y="145559"/>
            <a:ext cx="2376000" cy="79208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集結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43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6000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</a:t>
            </a:r>
            <a:r>
              <a:rPr lang="zh-TW" altLang="en-US" sz="6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提醒</a:t>
            </a:r>
            <a:endParaRPr lang="ko-KR" altLang="en-US" sz="6000" dirty="0">
              <a:solidFill>
                <a:srgbClr val="0070C0"/>
              </a:solidFill>
              <a:latin typeface="標楷體" panose="03000509000000000000" pitchFamily="65" charset="-120"/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1268760"/>
            <a:ext cx="8507288" cy="4525963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演練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0" hangingPunct="0">
              <a:buNone/>
            </a:pPr>
            <a:r>
              <a:rPr lang="zh-TW" altLang="en-US" sz="48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9/14(</a:t>
            </a:r>
            <a:r>
              <a:rPr lang="zh-TW" altLang="en-US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9/21(</a:t>
            </a:r>
            <a:r>
              <a:rPr lang="zh-TW" altLang="en-US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44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</a:t>
            </a:r>
            <a:r>
              <a:rPr lang="en-US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zh-TW" sz="44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</a:p>
          <a:p>
            <a:pPr eaLnBrk="0" hangingPunct="0"/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疏散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演練時，全校教職員請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著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0" hangingPunct="0">
              <a:buNone/>
            </a:pPr>
            <a:r>
              <a:rPr lang="zh-TW" altLang="en-US" sz="48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48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防災</a:t>
            </a:r>
            <a:r>
              <a:rPr lang="zh-TW" altLang="zh-TW" sz="48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背心、防災安全帽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0" hangingPunct="0"/>
            <a:r>
              <a:rPr lang="zh-TW" altLang="zh-TW" sz="48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請務必攜帶各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8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緊急避難包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6165" t="15547" r="37824" b="18501"/>
          <a:stretch/>
        </p:blipFill>
        <p:spPr>
          <a:xfrm>
            <a:off x="4684067" y="541335"/>
            <a:ext cx="4248249" cy="605601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35611" t="16532" r="36718" b="15547"/>
          <a:stretch/>
        </p:blipFill>
        <p:spPr>
          <a:xfrm>
            <a:off x="187958" y="515811"/>
            <a:ext cx="4406912" cy="608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0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392488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教師清點各班人數後，請</a:t>
            </a:r>
            <a:r>
              <a:rPr lang="zh-TW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指派一名學生站立並「舉牌</a:t>
            </a:r>
            <a:r>
              <a:rPr lang="zh-TW" altLang="zh-TW" sz="36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0" hangingPunct="0">
              <a:buNone/>
            </a:pP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1)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全班學生到齊，請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舉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0" hangingPunct="0">
              <a:buNone/>
            </a:pPr>
            <a:r>
              <a:rPr lang="zh-TW" altLang="zh-TW" sz="36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綠牌</a:t>
            </a:r>
            <a:r>
              <a:rPr lang="en-US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無人失蹤」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，毋須回報。</a:t>
            </a:r>
          </a:p>
          <a:p>
            <a:pPr marL="0" indent="0">
              <a:buNone/>
            </a:pP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班級有學生失蹤，請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舉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紅牌</a:t>
            </a:r>
            <a:r>
              <a:rPr lang="en-US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○人失蹤」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，並另派一名學生</a:t>
            </a:r>
            <a:r>
              <a:rPr lang="zh-TW" altLang="zh-TW" sz="36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回報失蹤學生人數及名單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導師清點及通報完班級人數後，可陪同孩子一起坐下，進行安撫與說明。</a:t>
            </a:r>
          </a:p>
          <a:p>
            <a:pPr marL="0" indent="0">
              <a:buNone/>
            </a:pPr>
            <a:endParaRPr lang="zh-TW" altLang="zh-TW" sz="36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411760" y="15235"/>
            <a:ext cx="673224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zh-TW" altLang="en-US" sz="440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</a:t>
            </a:r>
            <a:r>
              <a:rPr lang="zh-TW" altLang="en-US" sz="440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清點、通報學生人數</a:t>
            </a:r>
            <a:endParaRPr lang="ko-KR" altLang="en-US" sz="4400" dirty="0">
              <a:solidFill>
                <a:schemeClr val="accent1"/>
              </a:solidFill>
              <a:latin typeface="標楷體" panose="03000509000000000000" pitchFamily="65" charset="-120"/>
              <a:ea typeface="Arial Unicode MS" pitchFamily="50" charset="-127"/>
            </a:endParaRPr>
          </a:p>
        </p:txBody>
      </p:sp>
      <p:sp>
        <p:nvSpPr>
          <p:cNvPr id="7" name="＞形箭號 6"/>
          <p:cNvSpPr/>
          <p:nvPr/>
        </p:nvSpPr>
        <p:spPr>
          <a:xfrm>
            <a:off x="62088" y="145559"/>
            <a:ext cx="2376000" cy="79208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集結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43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328592"/>
          </a:xfrm>
        </p:spPr>
        <p:txBody>
          <a:bodyPr>
            <a:noAutofit/>
          </a:bodyPr>
          <a:lstStyle/>
          <a:p>
            <a:pPr eaLnBrk="0" hangingPunct="0">
              <a:spcBef>
                <a:spcPts val="600"/>
              </a:spcBef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學年主任填報</a:t>
            </a:r>
            <a:r>
              <a:rPr lang="zh-TW" altLang="en-US" sz="4800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各學年教師</a:t>
            </a:r>
            <a:r>
              <a:rPr lang="zh-TW" altLang="zh-TW" sz="4800" b="1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清點名單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，交回通報組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spcBef>
                <a:spcPts val="600"/>
              </a:spcBef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其餘各組教職員</a:t>
            </a:r>
            <a:r>
              <a:rPr lang="zh-TW" altLang="en-US" sz="48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請務必依照指示牌集結在指揮中心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，各組組長會進行組員人數清點，將點名單交回通報組，再進行搜救、傷患救助、滅火等任務指派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8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11760" y="15235"/>
            <a:ext cx="673224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組長</a:t>
            </a:r>
            <a:r>
              <a:rPr lang="zh-TW" altLang="en-US" sz="44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清點、通報老師人數</a:t>
            </a:r>
            <a:endParaRPr lang="ko-KR" altLang="en-US" sz="4400" dirty="0">
              <a:solidFill>
                <a:schemeClr val="accent1"/>
              </a:solidFill>
              <a:latin typeface="標楷體" panose="03000509000000000000" pitchFamily="65" charset="-120"/>
              <a:ea typeface="Arial Unicode MS" pitchFamily="50" charset="-127"/>
            </a:endParaRPr>
          </a:p>
        </p:txBody>
      </p:sp>
      <p:sp>
        <p:nvSpPr>
          <p:cNvPr id="6" name="＞形箭號 5"/>
          <p:cNvSpPr/>
          <p:nvPr/>
        </p:nvSpPr>
        <p:spPr>
          <a:xfrm>
            <a:off x="62088" y="145559"/>
            <a:ext cx="2376000" cy="79208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集結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465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6778"/>
            <a:ext cx="8748464" cy="1052736"/>
          </a:xfrm>
        </p:spPr>
        <p:txBody>
          <a:bodyPr/>
          <a:lstStyle/>
          <a:p>
            <a:r>
              <a:rPr lang="zh-TW" altLang="en-US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防災演練：</a:t>
            </a:r>
            <a:endParaRPr lang="ko-KR" altLang="en-US" sz="6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4392488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緊急搜救及傷患救助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緊急滅火</a:t>
            </a:r>
            <a:r>
              <a:rPr lang="zh-TW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演練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校園建築物檢視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演練結束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演練完畢請導師帶領全班學生一同往教室移動，勿讓學生個別行動或奔跑回教室。</a:t>
            </a:r>
          </a:p>
        </p:txBody>
      </p:sp>
    </p:spTree>
    <p:extLst>
      <p:ext uri="{BB962C8B-B14F-4D97-AF65-F5344CB8AC3E}">
        <p14:creationId xmlns:p14="http://schemas.microsoft.com/office/powerpoint/2010/main" val="38326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6000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6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重點</a:t>
            </a:r>
            <a:r>
              <a:rPr lang="zh-TW" altLang="en-US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提醒</a:t>
            </a:r>
            <a:endParaRPr lang="ko-KR" altLang="en-US" sz="6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5832"/>
            <a:ext cx="9508841" cy="4525963"/>
          </a:xfrm>
        </p:spPr>
        <p:txBody>
          <a:bodyPr>
            <a:noAutofit/>
          </a:bodyPr>
          <a:lstStyle/>
          <a:p>
            <a:pPr eaLnBrk="0" hangingPunct="0"/>
            <a:r>
              <a:rPr lang="en-US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9/14(</a:t>
            </a:r>
            <a:r>
              <a:rPr lang="zh-TW" altLang="en-US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9/21(</a:t>
            </a:r>
            <a:r>
              <a:rPr lang="zh-TW" altLang="en-US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</a:t>
            </a:r>
            <a:r>
              <a:rPr lang="en-US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</a:p>
          <a:p>
            <a:pPr eaLnBrk="0" hangingPunct="0"/>
            <a:r>
              <a:rPr lang="zh-TW" altLang="zh-TW" sz="36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防災</a:t>
            </a:r>
            <a:r>
              <a:rPr lang="zh-TW" altLang="zh-TW" sz="36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背心、防災</a:t>
            </a:r>
            <a:r>
              <a:rPr lang="zh-TW" altLang="zh-TW" sz="36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安全帽</a:t>
            </a:r>
            <a:r>
              <a:rPr lang="zh-TW" altLang="en-US" sz="36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、緊急避難包</a:t>
            </a:r>
            <a:r>
              <a:rPr lang="zh-TW" altLang="zh-TW" sz="36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solidFill>
                <a:srgbClr val="0099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r>
              <a:rPr lang="zh-TW" altLang="en-US" sz="4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趴下、掩護、穩住。</a:t>
            </a:r>
            <a:endParaRPr lang="en-US" altLang="zh-TW" sz="4000" b="1" dirty="0" smtClean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r>
              <a:rPr lang="zh-TW" altLang="zh-TW" sz="40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低年級學童走樓梯內側，中高年級學童走樓梯外側。</a:t>
            </a:r>
            <a:endParaRPr lang="en-US" altLang="zh-TW" sz="4000" b="1" dirty="0">
              <a:solidFill>
                <a:srgbClr val="0099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en-US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集合請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面向指揮中心</a:t>
            </a:r>
            <a:r>
              <a:rPr lang="en-US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背對司令台</a:t>
            </a:r>
            <a:r>
              <a:rPr lang="en-US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，避開籃球架位置。</a:t>
            </a:r>
            <a:endParaRPr lang="en-US" altLang="zh-TW" sz="40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en-US" sz="40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舉紅綠牌進行學生人數通報。</a:t>
            </a:r>
            <a:endParaRPr lang="zh-TW" altLang="zh-TW" sz="4000" b="1" dirty="0">
              <a:solidFill>
                <a:srgbClr val="0099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819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" t="2841" r="8001"/>
          <a:stretch/>
        </p:blipFill>
        <p:spPr>
          <a:xfrm>
            <a:off x="1475656" y="-27384"/>
            <a:ext cx="7693434" cy="6264695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-108520" y="-27384"/>
            <a:ext cx="1661993" cy="61949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zh-TW" altLang="zh-TW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各班防災紅綠牌板</a:t>
            </a:r>
            <a:r>
              <a:rPr lang="zh-TW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夾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附白板筆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學生的家庭防災卡</a:t>
            </a:r>
            <a:endParaRPr lang="en-US" altLang="zh-TW" sz="32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zh-TW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哨子</a:t>
            </a:r>
            <a:endParaRPr lang="en-US" altLang="zh-TW" sz="32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0" y="6273225"/>
            <a:ext cx="78790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TW" altLang="zh-TW" sz="3000" b="1" dirty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zh-TW" sz="30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主任</a:t>
            </a:r>
            <a:r>
              <a:rPr lang="zh-TW" altLang="en-US" sz="30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班的前方小袋內</a:t>
            </a:r>
            <a:r>
              <a:rPr lang="zh-TW" altLang="zh-TW" sz="30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有教師</a:t>
            </a:r>
            <a:r>
              <a:rPr lang="zh-TW" altLang="zh-TW" sz="3000" b="1" dirty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人數</a:t>
            </a:r>
            <a:r>
              <a:rPr lang="zh-TW" altLang="zh-TW" sz="30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清點</a:t>
            </a:r>
            <a:r>
              <a:rPr lang="zh-TW" altLang="en-US" sz="3000" b="1" dirty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lang="zh-TW" altLang="zh-TW" sz="3000" b="1" dirty="0" smtClean="0">
                <a:solidFill>
                  <a:srgbClr val="FF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</a:t>
            </a:r>
            <a:endParaRPr lang="zh-TW" altLang="en-US" sz="3000" dirty="0">
              <a:solidFill>
                <a:srgbClr val="FF3399"/>
              </a:solidFill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6588224" y="4653137"/>
            <a:ext cx="2232248" cy="1440160"/>
          </a:xfrm>
          <a:prstGeom prst="ellipse">
            <a:avLst/>
          </a:prstGeom>
          <a:noFill/>
          <a:ln w="5715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弧形接點 22"/>
          <p:cNvCxnSpPr/>
          <p:nvPr/>
        </p:nvCxnSpPr>
        <p:spPr>
          <a:xfrm rot="5400000">
            <a:off x="7799324" y="5773178"/>
            <a:ext cx="630464" cy="835768"/>
          </a:xfrm>
          <a:prstGeom prst="curvedConnector2">
            <a:avLst/>
          </a:prstGeom>
          <a:ln w="3810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圓角矩形 27"/>
          <p:cNvSpPr/>
          <p:nvPr/>
        </p:nvSpPr>
        <p:spPr>
          <a:xfrm>
            <a:off x="5580112" y="4575795"/>
            <a:ext cx="3384376" cy="165618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弧形接點 29"/>
          <p:cNvCxnSpPr/>
          <p:nvPr/>
        </p:nvCxnSpPr>
        <p:spPr>
          <a:xfrm rot="16200000" flipV="1">
            <a:off x="4319972" y="2888941"/>
            <a:ext cx="2160241" cy="1224136"/>
          </a:xfrm>
          <a:prstGeom prst="curvedConnector3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4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緊急避難包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-27384"/>
            <a:ext cx="7751129" cy="570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835696" y="5736158"/>
            <a:ext cx="7249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教師可依各班需求放入</a:t>
            </a:r>
            <a:r>
              <a:rPr lang="zh-TW" altLang="zh-TW" sz="32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學生輕便雨衣、</a:t>
            </a:r>
            <a:r>
              <a:rPr lang="zh-TW" altLang="zh-TW" sz="32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急救包</a:t>
            </a:r>
            <a:r>
              <a:rPr lang="zh-TW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-108520" y="-27383"/>
            <a:ext cx="1661993" cy="68407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小提醒：疏散遇雨時，</a:t>
            </a:r>
            <a:r>
              <a:rPr lang="zh-TW" altLang="en-US" sz="32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請到集結點再穿雨衣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，勿讓學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童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穿著雨衣疏散，易發生危險。</a:t>
            </a:r>
            <a:endParaRPr lang="en-US" altLang="zh-TW" sz="32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309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7845" y="1004033"/>
            <a:ext cx="8016213" cy="601216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8001"/>
          <a:stretch/>
        </p:blipFill>
        <p:spPr>
          <a:xfrm>
            <a:off x="0" y="4138963"/>
            <a:ext cx="5004048" cy="2719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文字方塊 10"/>
          <p:cNvSpPr txBox="1"/>
          <p:nvPr/>
        </p:nvSpPr>
        <p:spPr>
          <a:xfrm>
            <a:off x="0" y="197907"/>
            <a:ext cx="3262432" cy="38164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zh-TW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zh-TW" sz="40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緊急避難包</a:t>
            </a:r>
            <a:r>
              <a:rPr lang="zh-TW" altLang="zh-TW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與教師的</a:t>
            </a:r>
            <a:r>
              <a:rPr lang="zh-TW" altLang="zh-TW" sz="40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防災背心、防災帽</a:t>
            </a:r>
            <a:r>
              <a:rPr lang="zh-TW" altLang="zh-TW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一起放在</a:t>
            </a:r>
            <a:r>
              <a:rPr lang="zh-TW" altLang="zh-TW" sz="40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教室門口易取得處</a:t>
            </a:r>
            <a:r>
              <a:rPr lang="zh-TW" altLang="zh-TW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814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9144000" cy="1052736"/>
          </a:xfrm>
        </p:spPr>
        <p:txBody>
          <a:bodyPr/>
          <a:lstStyle/>
          <a:p>
            <a:r>
              <a:rPr lang="zh-TW" altLang="en-US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事前準備</a:t>
            </a:r>
            <a:endParaRPr lang="ko-KR" altLang="en-US" sz="6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41376"/>
            <a:ext cx="8507288" cy="4021907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全校教職員：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依宣導事項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熟悉演練流程及相關應變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作為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0" hangingPunct="0">
              <a:buNone/>
            </a:pPr>
            <a:r>
              <a:rPr lang="en-US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zh-TW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疏散引導的行政人員，請共同吹哨，</a:t>
            </a:r>
            <a:r>
              <a:rPr lang="zh-TW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連續哨音</a:t>
            </a:r>
            <a: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長音</a:t>
            </a:r>
            <a: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短音</a:t>
            </a:r>
            <a:r>
              <a:rPr lang="en-US" altLang="zh-TW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zh-TW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提醒快速疏散</a:t>
            </a:r>
            <a:r>
              <a:rPr lang="zh-TW" altLang="zh-TW" sz="4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4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/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導師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4800" b="1" dirty="0" smtClean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教導</a:t>
            </a:r>
            <a:r>
              <a:rPr lang="zh-TW" altLang="zh-TW" sz="48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學生掩蔽方式、逃生路線、集合地點等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8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07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16778"/>
            <a:ext cx="9814400" cy="6940614"/>
          </a:xfrm>
        </p:spPr>
      </p:pic>
    </p:spTree>
    <p:extLst>
      <p:ext uri="{BB962C8B-B14F-4D97-AF65-F5344CB8AC3E}">
        <p14:creationId xmlns:p14="http://schemas.microsoft.com/office/powerpoint/2010/main" val="32058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98532" y="223158"/>
            <a:ext cx="58318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新北市板橋區實踐國小</a:t>
            </a:r>
            <a:endParaRPr lang="en-US" altLang="zh-TW" sz="3600" b="1" dirty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5" name="Picture 2" descr="æ¬æ ¡æ°åå¸æ¿æ©åå¯¦è¸åå°æ ¡å¾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85" y="159064"/>
            <a:ext cx="740857" cy="83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1664842" y="1152036"/>
            <a:ext cx="496186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72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防災祕</a:t>
            </a:r>
            <a:r>
              <a:rPr lang="zh-TW" altLang="en-US" sz="7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笈</a:t>
            </a: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0" r="8263" b="13251"/>
          <a:stretch/>
        </p:blipFill>
        <p:spPr>
          <a:xfrm rot="454871">
            <a:off x="6454971" y="402317"/>
            <a:ext cx="2941686" cy="1818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＞形箭號 17"/>
          <p:cNvSpPr/>
          <p:nvPr/>
        </p:nvSpPr>
        <p:spPr>
          <a:xfrm>
            <a:off x="644941" y="2696714"/>
            <a:ext cx="2968989" cy="1495665"/>
          </a:xfrm>
          <a:prstGeom prst="chevron">
            <a:avLst/>
          </a:prstGeom>
          <a:solidFill>
            <a:srgbClr val="FF006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避難</a:t>
            </a:r>
          </a:p>
        </p:txBody>
      </p:sp>
      <p:sp>
        <p:nvSpPr>
          <p:cNvPr id="19" name="＞形箭號 18"/>
          <p:cNvSpPr/>
          <p:nvPr/>
        </p:nvSpPr>
        <p:spPr>
          <a:xfrm>
            <a:off x="3096462" y="2679115"/>
            <a:ext cx="2968989" cy="1495665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疏散</a:t>
            </a:r>
          </a:p>
        </p:txBody>
      </p:sp>
      <p:sp>
        <p:nvSpPr>
          <p:cNvPr id="20" name="＞形箭號 19"/>
          <p:cNvSpPr/>
          <p:nvPr/>
        </p:nvSpPr>
        <p:spPr>
          <a:xfrm>
            <a:off x="5568438" y="2644258"/>
            <a:ext cx="2968989" cy="1495665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集結</a:t>
            </a:r>
          </a:p>
        </p:txBody>
      </p:sp>
      <p:pic>
        <p:nvPicPr>
          <p:cNvPr id="21" name="圖片 20" descr="C:\Users\user\Desktop\防災&amp;訪視\1081114第二次入校訪視1081108-1\PHOTO\1081107防災演練\1107_191107_00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r="7175" b="13896"/>
          <a:stretch/>
        </p:blipFill>
        <p:spPr bwMode="auto">
          <a:xfrm>
            <a:off x="49984" y="4185893"/>
            <a:ext cx="3027467" cy="25999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圖片 21" descr="C:\Users\user\Desktop\1081114第二次入校訪視1081105\PHOTO\1081107防災演練\20191107防災_191107_003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5" t="21372" r="8865" b="12271"/>
          <a:stretch/>
        </p:blipFill>
        <p:spPr bwMode="auto">
          <a:xfrm>
            <a:off x="3077451" y="4292159"/>
            <a:ext cx="2933826" cy="23734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圖片 22" descr="C:\Users\user\Desktop\防災&amp;訪視\1081114第二次入校訪視1081108-1\PHOTO\1081107防災演練\IMG_064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9"/>
          <a:stretch/>
        </p:blipFill>
        <p:spPr bwMode="auto">
          <a:xfrm>
            <a:off x="5804778" y="4209637"/>
            <a:ext cx="3304096" cy="24361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495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525963"/>
          </a:xfrm>
        </p:spPr>
        <p:txBody>
          <a:bodyPr>
            <a:noAutofit/>
          </a:bodyPr>
          <a:lstStyle/>
          <a:p>
            <a:pPr eaLnBrk="0" hangingPunct="0"/>
            <a:r>
              <a:rPr lang="zh-TW" altLang="zh-TW" sz="48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</a:t>
            </a:r>
            <a:r>
              <a:rPr lang="zh-TW" altLang="zh-TW" sz="4800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校教職員生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皆必須進行就地掩蔽：</a:t>
            </a:r>
            <a:r>
              <a:rPr lang="zh-TW" altLang="zh-TW" sz="4800" b="1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趴下、掩護、穩住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0" hangingPunct="0"/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sz="48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教室上課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的師生，請</a:t>
            </a:r>
            <a:r>
              <a:rPr lang="zh-TW" altLang="zh-TW" sz="48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待在教室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進行抗震保命三步驟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sz="48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戶外上課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的師生，請</a:t>
            </a:r>
            <a:r>
              <a:rPr lang="zh-TW" altLang="zh-TW" sz="4800" b="1" dirty="0">
                <a:solidFill>
                  <a:srgbClr val="0099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趴下，保護頭頸部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，避開可能掉落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物。</a:t>
            </a:r>
            <a:endParaRPr lang="zh-TW" altLang="zh-TW" sz="4800" b="1" dirty="0">
              <a:solidFill>
                <a:srgbClr val="FF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2339725" y="188640"/>
            <a:ext cx="6804275" cy="80213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zh-TW" altLang="en-US" sz="4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地震預警系統音效響起</a:t>
            </a:r>
          </a:p>
        </p:txBody>
      </p:sp>
      <p:sp>
        <p:nvSpPr>
          <p:cNvPr id="7" name="＞形箭號 6"/>
          <p:cNvSpPr/>
          <p:nvPr/>
        </p:nvSpPr>
        <p:spPr>
          <a:xfrm>
            <a:off x="179512" y="188640"/>
            <a:ext cx="2227870" cy="819369"/>
          </a:xfrm>
          <a:prstGeom prst="chevron">
            <a:avLst/>
          </a:prstGeom>
          <a:solidFill>
            <a:srgbClr val="FF006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避難</a:t>
            </a:r>
            <a:endParaRPr lang="zh-TW" altLang="en-US" sz="4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83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937</Words>
  <Application>Microsoft Office PowerPoint</Application>
  <PresentationFormat>如螢幕大小 (4:3)</PresentationFormat>
  <Paragraphs>95</Paragraphs>
  <Slides>24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Arial Unicode MS</vt:lpstr>
      <vt:lpstr>맑은 고딕</vt:lpstr>
      <vt:lpstr>新細明體</vt:lpstr>
      <vt:lpstr>標楷體</vt:lpstr>
      <vt:lpstr>Arial</vt:lpstr>
      <vt:lpstr>Calibri</vt:lpstr>
      <vt:lpstr>Wingdings</vt:lpstr>
      <vt:lpstr>Office Theme</vt:lpstr>
      <vt:lpstr>PowerPoint 簡報</vt:lpstr>
      <vt:lpstr> 重要提醒</vt:lpstr>
      <vt:lpstr>PowerPoint 簡報</vt:lpstr>
      <vt:lpstr>PowerPoint 簡報</vt:lpstr>
      <vt:lpstr>PowerPoint 簡報</vt:lpstr>
      <vt:lpstr>事前準備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地震稍歇， 聽候廣播/哨音進行疏散</vt:lpstr>
      <vt:lpstr>PowerPoint 簡報</vt:lpstr>
      <vt:lpstr>PowerPoint 簡報</vt:lpstr>
      <vt:lpstr>PowerPoint 簡報</vt:lpstr>
      <vt:lpstr>PowerPoint 簡報</vt:lpstr>
      <vt:lpstr>導師清點、通報學生人數</vt:lpstr>
      <vt:lpstr>PowerPoint 簡報</vt:lpstr>
      <vt:lpstr>PowerPoint 簡報</vt:lpstr>
      <vt:lpstr>PowerPoint 簡報</vt:lpstr>
      <vt:lpstr>防災演練：</vt:lpstr>
      <vt:lpstr> 重點提醒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134</cp:revision>
  <dcterms:created xsi:type="dcterms:W3CDTF">2014-04-01T16:35:38Z</dcterms:created>
  <dcterms:modified xsi:type="dcterms:W3CDTF">2020-09-04T06:11:15Z</dcterms:modified>
</cp:coreProperties>
</file>