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23" r:id="rId2"/>
    <p:sldMasterId id="2147483735" r:id="rId3"/>
    <p:sldMasterId id="2147483749" r:id="rId4"/>
    <p:sldMasterId id="2147483761" r:id="rId5"/>
    <p:sldMasterId id="2147483773" r:id="rId6"/>
    <p:sldMasterId id="2147483787" r:id="rId7"/>
    <p:sldMasterId id="2147483799" r:id="rId8"/>
  </p:sldMasterIdLst>
  <p:notesMasterIdLst>
    <p:notesMasterId r:id="rId25"/>
  </p:notesMasterIdLst>
  <p:sldIdLst>
    <p:sldId id="258" r:id="rId9"/>
    <p:sldId id="315" r:id="rId10"/>
    <p:sldId id="301" r:id="rId11"/>
    <p:sldId id="302" r:id="rId12"/>
    <p:sldId id="303" r:id="rId13"/>
    <p:sldId id="306" r:id="rId14"/>
    <p:sldId id="307" r:id="rId15"/>
    <p:sldId id="308" r:id="rId16"/>
    <p:sldId id="310" r:id="rId17"/>
    <p:sldId id="311" r:id="rId18"/>
    <p:sldId id="312" r:id="rId19"/>
    <p:sldId id="313" r:id="rId20"/>
    <p:sldId id="314" r:id="rId21"/>
    <p:sldId id="260" r:id="rId22"/>
    <p:sldId id="261" r:id="rId23"/>
    <p:sldId id="262" r:id="rId24"/>
  </p:sldIdLst>
  <p:sldSz cx="12192000" cy="6858000"/>
  <p:notesSz cx="6858000" cy="9144000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D7956-A7F2-4C5F-B878-6F4E89652F30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AC963-2DB4-4867-B442-D469C4EE4EE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8560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95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275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9380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004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587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54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848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303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179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92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806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8057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99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549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827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49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29512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69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12343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2475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60412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397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5185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48823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79129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0311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54126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00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4821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8028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8430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3437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048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48637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1558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391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619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4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2375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1322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50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2484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5281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06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17517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7601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726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6341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4833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6309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6774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5103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3972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961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9882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03964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02588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78806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17546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12293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39769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60708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42188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43552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53595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23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47501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6205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804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4456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8916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9796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2002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0561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0190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3549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8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385485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893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2192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440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1170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9451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7914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6001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2076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5523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07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6289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6246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08962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9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020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06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84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56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165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EC36B-6D0F-40A3-B9F9-7913EF554B05}" type="datetimeFigureOut">
              <a:rPr lang="zh-TW" altLang="en-US" smtClean="0"/>
              <a:t>2020/9/2</a:t>
            </a:fld>
            <a:endParaRPr lang="zh-TW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8E3CD-7499-4AD6-91EE-1E52761DBF8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901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EDD4-642A-46B3-9FB2-A65B34D3579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B5773-CCB3-4323-998A-8607E0AC9EF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86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194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gKk9iocdd0Y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www.youtube.com/watch?time_continue=123&amp;v=zeUDIK5Y2yI&amp;feature=emb_logo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6" Type="http://schemas.openxmlformats.org/officeDocument/2006/relationships/hyperlink" Target="https://www.youtube.com/watch?v=votlxDosxOg" TargetMode="External"/><Relationship Id="rId5" Type="http://schemas.openxmlformats.org/officeDocument/2006/relationships/image" Target="../media/image14.jpg"/><Relationship Id="rId10" Type="http://schemas.openxmlformats.org/officeDocument/2006/relationships/hyperlink" Target="https://www.youtube.com/watch?v=gjDblKxxKZY" TargetMode="External"/><Relationship Id="rId4" Type="http://schemas.openxmlformats.org/officeDocument/2006/relationships/image" Target="../media/image13.jpg"/><Relationship Id="rId9" Type="http://schemas.openxmlformats.org/officeDocument/2006/relationships/hyperlink" Target="https://www.youtube.com/watch?v=N0QC6KvvAXo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59.xml"/><Relationship Id="rId1" Type="http://schemas.openxmlformats.org/officeDocument/2006/relationships/video" Target="https://www.youtube.com/embed/votlxDosxOg?feature=oemb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822270" y="2306660"/>
            <a:ext cx="7842672" cy="2703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8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資源回收分類</a:t>
            </a:r>
            <a:r>
              <a:rPr lang="en-US" altLang="zh-TW" sz="8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8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8000" b="1" dirty="0">
                <a:solidFill>
                  <a:srgbClr val="00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與回收方式說明</a:t>
            </a:r>
            <a:endParaRPr lang="zh-TW" altLang="en-US" sz="8000" dirty="0">
              <a:solidFill>
                <a:srgbClr val="00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475836"/>
            <a:ext cx="8915399" cy="1126283"/>
          </a:xfrm>
        </p:spPr>
        <p:txBody>
          <a:bodyPr>
            <a:normAutofit/>
          </a:bodyPr>
          <a:lstStyle/>
          <a:p>
            <a:r>
              <a:rPr lang="zh-TW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新北市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板橋區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實踐國民小學 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 </a:t>
            </a:r>
            <a:r>
              <a:rPr lang="zh-TW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endParaRPr lang="zh-TW" altLang="zh-TW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240591" y="6058998"/>
            <a:ext cx="2951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109.09.02 (</a:t>
            </a:r>
            <a:r>
              <a:rPr lang="zh-TW" altLang="en-US" sz="36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</a:t>
            </a:r>
            <a:r>
              <a:rPr lang="en-US" altLang="zh-TW" sz="3600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36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60" y="91182"/>
            <a:ext cx="1342419" cy="136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39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7110F3B9-5DBD-48B8-9C4D-93FD2968A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4" y="529386"/>
            <a:ext cx="881610" cy="1319837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61C5EBB-5F04-4742-83CA-1FE254A7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854" y="771323"/>
            <a:ext cx="1035091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六、軟塑膠 </a:t>
            </a:r>
            <a:r>
              <a:rPr lang="en-US" altLang="zh-TW" sz="4800" dirty="0">
                <a:ea typeface="標楷體" panose="03000509000000000000" pitchFamily="65" charset="-120"/>
              </a:rPr>
              <a:t>(</a:t>
            </a:r>
            <a:r>
              <a:rPr lang="zh-TW" altLang="en-US" sz="4800" dirty="0">
                <a:ea typeface="標楷體" panose="03000509000000000000" pitchFamily="65" charset="-120"/>
              </a:rPr>
              <a:t>塑膠手搖杯、塑膠餐盒</a:t>
            </a:r>
            <a:r>
              <a:rPr lang="en-US" altLang="zh-TW" sz="4800" dirty="0">
                <a:ea typeface="標楷體" panose="03000509000000000000" pitchFamily="65" charset="-120"/>
              </a:rPr>
              <a:t>)</a:t>
            </a:r>
            <a:endParaRPr lang="zh-TW" altLang="en-US" sz="4800" dirty="0">
              <a:ea typeface="標楷體" panose="03000509000000000000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152F4CD-5118-4955-B1CE-5F57EA3BD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3373580"/>
            <a:ext cx="7453745" cy="326308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836432A-686D-4E69-B17C-54107A9301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854" y="3273475"/>
            <a:ext cx="4558146" cy="341860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69DDAA15-3D32-4A32-9758-4AF6A7E120C5}"/>
              </a:ext>
            </a:extLst>
          </p:cNvPr>
          <p:cNvSpPr txBox="1"/>
          <p:nvPr/>
        </p:nvSpPr>
        <p:spPr>
          <a:xfrm>
            <a:off x="552261" y="1849223"/>
            <a:ext cx="123220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zh-TW" altLang="en-US" sz="3600" dirty="0">
                <a:ea typeface="標楷體" panose="03000509000000000000" pitchFamily="65" charset="-120"/>
              </a:rPr>
              <a:t>無法</a:t>
            </a:r>
            <a:r>
              <a:rPr lang="zh-TW" altLang="en-US" sz="3600" dirty="0">
                <a:solidFill>
                  <a:schemeClr val="tx1"/>
                </a:solidFill>
                <a:ea typeface="標楷體" panose="03000509000000000000" pitchFamily="65" charset="-120"/>
              </a:rPr>
              <a:t>回收、放一般垃圾裝入付費垃圾袋</a:t>
            </a:r>
            <a:r>
              <a:rPr lang="zh-TW" altLang="en-US" sz="360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。</a:t>
            </a:r>
            <a:r>
              <a:rPr lang="zh-TW" altLang="en-US" sz="2800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減少使用塑膠製品！</a:t>
            </a:r>
            <a:endParaRPr lang="zh-TW" altLang="en-US" sz="2800" dirty="0">
              <a:solidFill>
                <a:srgbClr val="FF0000"/>
              </a:solidFill>
              <a:ea typeface="標楷體" panose="03000509000000000000" pitchFamily="65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E82DF0C-50A5-4182-9893-1B99D0D7235A}"/>
              </a:ext>
            </a:extLst>
          </p:cNvPr>
          <p:cNvSpPr txBox="1"/>
          <p:nvPr/>
        </p:nvSpPr>
        <p:spPr>
          <a:xfrm>
            <a:off x="742031" y="2477904"/>
            <a:ext cx="114230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600" dirty="0">
                <a:ea typeface="標楷體" panose="03000509000000000000" pitchFamily="65" charset="-120"/>
              </a:rPr>
              <a:t>&lt;</a:t>
            </a:r>
            <a:r>
              <a:rPr lang="zh-TW" altLang="en-US" sz="3600" dirty="0">
                <a:ea typeface="標楷體" panose="03000509000000000000" pitchFamily="65" charset="-120"/>
              </a:rPr>
              <a:t>參考資源：</a:t>
            </a:r>
            <a:r>
              <a:rPr lang="zh-TW" altLang="en-US" sz="3600" dirty="0">
                <a:ea typeface="標楷體" panose="03000509000000000000" pitchFamily="65" charset="-120"/>
                <a:hlinkClick r:id="rId6"/>
              </a:rPr>
              <a:t>影片</a:t>
            </a:r>
            <a:r>
              <a:rPr lang="en-US" altLang="zh-TW" sz="3600" dirty="0">
                <a:ea typeface="標楷體" panose="03000509000000000000" pitchFamily="65" charset="-120"/>
                <a:hlinkClick r:id="rId6"/>
              </a:rPr>
              <a:t>1</a:t>
            </a:r>
            <a:r>
              <a:rPr lang="zh-TW" altLang="en-US" sz="3600" dirty="0">
                <a:ea typeface="標楷體" panose="03000509000000000000" pitchFamily="65" charset="-120"/>
              </a:rPr>
              <a:t>、</a:t>
            </a:r>
            <a:r>
              <a:rPr lang="zh-TW" altLang="en-US" sz="3600" dirty="0">
                <a:ea typeface="標楷體" panose="03000509000000000000" pitchFamily="65" charset="-120"/>
                <a:hlinkClick r:id="rId7"/>
              </a:rPr>
              <a:t>影片</a:t>
            </a:r>
            <a:r>
              <a:rPr lang="en-US" altLang="zh-TW" sz="3600" dirty="0">
                <a:ea typeface="標楷體" panose="03000509000000000000" pitchFamily="65" charset="-120"/>
                <a:hlinkClick r:id="rId7"/>
              </a:rPr>
              <a:t>2 </a:t>
            </a:r>
            <a:r>
              <a:rPr lang="zh-TW" altLang="en-US" sz="3600" dirty="0">
                <a:ea typeface="標楷體" panose="03000509000000000000" pitchFamily="65" charset="-120"/>
              </a:rPr>
              <a:t>、</a:t>
            </a:r>
            <a:r>
              <a:rPr lang="zh-TW" altLang="en-US" sz="3600" dirty="0">
                <a:ea typeface="標楷體" panose="03000509000000000000" pitchFamily="65" charset="-120"/>
                <a:hlinkClick r:id="rId8"/>
              </a:rPr>
              <a:t>影片</a:t>
            </a:r>
            <a:r>
              <a:rPr lang="en-US" altLang="zh-TW" sz="3600" dirty="0">
                <a:ea typeface="標楷體" panose="03000509000000000000" pitchFamily="65" charset="-120"/>
                <a:hlinkClick r:id="rId8"/>
              </a:rPr>
              <a:t>3 </a:t>
            </a:r>
            <a:r>
              <a:rPr lang="zh-TW" altLang="en-US" sz="3600" dirty="0">
                <a:ea typeface="標楷體" panose="03000509000000000000" pitchFamily="65" charset="-120"/>
              </a:rPr>
              <a:t>、</a:t>
            </a:r>
            <a:r>
              <a:rPr lang="zh-TW" altLang="en-US" sz="3600" dirty="0">
                <a:ea typeface="標楷體" panose="03000509000000000000" pitchFamily="65" charset="-120"/>
                <a:hlinkClick r:id="rId9"/>
              </a:rPr>
              <a:t>影片</a:t>
            </a:r>
            <a:r>
              <a:rPr lang="en-US" altLang="zh-TW" sz="3600" dirty="0">
                <a:ea typeface="標楷體" panose="03000509000000000000" pitchFamily="65" charset="-120"/>
                <a:hlinkClick r:id="rId9"/>
              </a:rPr>
              <a:t>4</a:t>
            </a:r>
            <a:r>
              <a:rPr lang="en-US" altLang="zh-TW" sz="3600" dirty="0">
                <a:ea typeface="標楷體" panose="03000509000000000000" pitchFamily="65" charset="-120"/>
              </a:rPr>
              <a:t> </a:t>
            </a:r>
            <a:r>
              <a:rPr lang="zh-TW" altLang="en-US" sz="3600" dirty="0">
                <a:ea typeface="標楷體" panose="03000509000000000000" pitchFamily="65" charset="-120"/>
              </a:rPr>
              <a:t>、</a:t>
            </a:r>
            <a:r>
              <a:rPr lang="zh-TW" altLang="en-US" sz="3600" dirty="0">
                <a:ea typeface="標楷體" panose="03000509000000000000" pitchFamily="65" charset="-120"/>
                <a:hlinkClick r:id="rId10"/>
              </a:rPr>
              <a:t>影片</a:t>
            </a:r>
            <a:r>
              <a:rPr lang="en-US" altLang="zh-TW" sz="3600" dirty="0">
                <a:ea typeface="標楷體" panose="03000509000000000000" pitchFamily="65" charset="-120"/>
                <a:hlinkClick r:id="rId10"/>
              </a:rPr>
              <a:t>5</a:t>
            </a:r>
            <a:r>
              <a:rPr lang="en-US" altLang="zh-TW" sz="3600" dirty="0">
                <a:ea typeface="標楷體" panose="03000509000000000000" pitchFamily="65" charset="-120"/>
              </a:rPr>
              <a:t>&gt;</a:t>
            </a:r>
            <a:endParaRPr lang="zh-TW" altLang="en-US" sz="3600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0795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7110F3B9-5DBD-48B8-9C4D-93FD2968A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4" y="529386"/>
            <a:ext cx="881610" cy="1319837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61C5EBB-5F04-4742-83CA-1FE254A7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854" y="771323"/>
            <a:ext cx="686758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七、鐵</a:t>
            </a:r>
            <a:r>
              <a:rPr lang="en-US" altLang="zh-TW" sz="5400" dirty="0">
                <a:solidFill>
                  <a:srgbClr val="FF0000"/>
                </a:solidFill>
                <a:ea typeface="標楷體" panose="03000509000000000000" pitchFamily="65" charset="-120"/>
              </a:rPr>
              <a:t>/</a:t>
            </a: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鋁罐、鐵製品 </a:t>
            </a:r>
            <a:endParaRPr lang="zh-TW" altLang="en-US" sz="4800" dirty="0">
              <a:ea typeface="標楷體" panose="03000509000000000000" pitchFamily="65" charset="-120"/>
            </a:endParaRPr>
          </a:p>
        </p:txBody>
      </p:sp>
      <p:pic>
        <p:nvPicPr>
          <p:cNvPr id="7" name="Picture 4" descr="aluminum">
            <a:extLst>
              <a:ext uri="{FF2B5EF4-FFF2-40B4-BE49-F238E27FC236}">
                <a16:creationId xmlns:a16="http://schemas.microsoft.com/office/drawing/2014/main" id="{0000DC3F-D9F6-4D29-8FC0-C6F78E9CF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454" y="3269390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ron">
            <a:extLst>
              <a:ext uri="{FF2B5EF4-FFF2-40B4-BE49-F238E27FC236}">
                <a16:creationId xmlns:a16="http://schemas.microsoft.com/office/drawing/2014/main" id="{622F4CEF-C2AF-46A5-9DB2-3F5FEE387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834" y="3269390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F3B38BD2-B9BE-41B6-B603-950E5BA9A1C8}"/>
              </a:ext>
            </a:extLst>
          </p:cNvPr>
          <p:cNvSpPr txBox="1"/>
          <p:nvPr/>
        </p:nvSpPr>
        <p:spPr>
          <a:xfrm>
            <a:off x="1304771" y="1761285"/>
            <a:ext cx="994248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沖洗</a:t>
            </a:r>
            <a:r>
              <a:rPr lang="zh-TW" altLang="en-US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乾淨</a:t>
            </a:r>
            <a:r>
              <a:rPr lang="zh-TW" altLang="zh-TW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。【可壓扁為鋁罐，不能壓扁為鐵罐】</a:t>
            </a:r>
            <a:endParaRPr lang="en-US" altLang="zh-TW" sz="3600" kern="0" dirty="0">
              <a:effectLst/>
              <a:ea typeface="標楷體" panose="03000509000000000000" pitchFamily="65" charset="-120"/>
              <a:cs typeface="微軟正黑體" panose="020B0604030504040204" pitchFamily="34" charset="-120"/>
            </a:endParaRPr>
          </a:p>
          <a:p>
            <a:r>
              <a:rPr lang="en-US" altLang="zh-TW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(</a:t>
            </a:r>
            <a:r>
              <a:rPr lang="zh-TW" altLang="en-US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鐵製品：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含壞的童軍椅架、雨傘骨架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鍵盤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滑鼠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麥克風、包覆銅線電線。童軍椅布及雨傘塑膠布</a:t>
            </a:r>
            <a:r>
              <a:rPr lang="zh-TW" altLang="en-US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要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拆下</a:t>
            </a:r>
            <a:r>
              <a:rPr lang="zh-TW" altLang="en-US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，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丟一般垃圾</a:t>
            </a:r>
            <a:r>
              <a:rPr lang="zh-TW" altLang="zh-TW" sz="28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。</a:t>
            </a:r>
            <a:r>
              <a:rPr lang="en-US" altLang="zh-TW" sz="28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)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613641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7110F3B9-5DBD-48B8-9C4D-93FD2968A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4" y="529386"/>
            <a:ext cx="881610" cy="1319837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61C5EBB-5F04-4742-83CA-1FE254A7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854" y="771323"/>
            <a:ext cx="43396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八、玻璃容器</a:t>
            </a:r>
            <a:endParaRPr lang="zh-TW" altLang="en-US" sz="4800" dirty="0">
              <a:ea typeface="標楷體" panose="03000509000000000000" pitchFamily="65" charset="-120"/>
            </a:endParaRPr>
          </a:p>
        </p:txBody>
      </p:sp>
      <p:pic>
        <p:nvPicPr>
          <p:cNvPr id="10" name="Picture 4" descr="glass">
            <a:extLst>
              <a:ext uri="{FF2B5EF4-FFF2-40B4-BE49-F238E27FC236}">
                <a16:creationId xmlns:a16="http://schemas.microsoft.com/office/drawing/2014/main" id="{11B0ABEB-3A0A-44E9-A1AA-0D1D17FD8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949" y="859769"/>
            <a:ext cx="4150976" cy="31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8C582740-5111-40F5-AB94-C457A6454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256" y="1603608"/>
            <a:ext cx="71271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TW" altLang="en-US" sz="3600" dirty="0">
                <a:ea typeface="標楷體" panose="03000509000000000000" pitchFamily="65" charset="-120"/>
              </a:rPr>
              <a:t>玻璃瓶罐清洗乾靜，去除塑膠蓋。碎玻璃用報紙包好並標示。</a:t>
            </a:r>
          </a:p>
        </p:txBody>
      </p:sp>
      <p:sp>
        <p:nvSpPr>
          <p:cNvPr id="2" name="Text Box 8">
            <a:extLst>
              <a:ext uri="{FF2B5EF4-FFF2-40B4-BE49-F238E27FC236}">
                <a16:creationId xmlns:a16="http://schemas.microsoft.com/office/drawing/2014/main" id="{298C5F45-BE6D-431E-A543-801375734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460" y="2676223"/>
            <a:ext cx="641714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九、日光燈管、燈泡</a:t>
            </a:r>
            <a:endParaRPr lang="zh-TW" altLang="en-US" sz="4800" dirty="0">
              <a:ea typeface="標楷體" panose="03000509000000000000" pitchFamily="65" charset="-120"/>
            </a:endParaRP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771A630B-8F0A-41CA-8E15-56958B581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751" y="3550942"/>
            <a:ext cx="43396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十、廢乾電池</a:t>
            </a:r>
            <a:endParaRPr lang="zh-TW" altLang="en-US" sz="4800" dirty="0">
              <a:ea typeface="標楷體" panose="03000509000000000000" pitchFamily="65" charset="-120"/>
            </a:endParaRPr>
          </a:p>
        </p:txBody>
      </p:sp>
      <p:sp>
        <p:nvSpPr>
          <p:cNvPr id="3" name="Text Box 8">
            <a:extLst>
              <a:ext uri="{FF2B5EF4-FFF2-40B4-BE49-F238E27FC236}">
                <a16:creationId xmlns:a16="http://schemas.microsoft.com/office/drawing/2014/main" id="{94748A38-E29D-4136-99A7-D8D035D10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692" y="4474272"/>
            <a:ext cx="524534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十一、</a:t>
            </a:r>
            <a:r>
              <a:rPr lang="en-US" altLang="zh-TW" sz="5400" dirty="0">
                <a:solidFill>
                  <a:srgbClr val="FF0000"/>
                </a:solidFill>
                <a:ea typeface="標楷體" panose="03000509000000000000" pitchFamily="65" charset="-120"/>
              </a:rPr>
              <a:t>CD</a:t>
            </a: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光碟片</a:t>
            </a:r>
            <a:endParaRPr lang="zh-TW" altLang="en-US" sz="4800" dirty="0">
              <a:ea typeface="標楷體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925E135-8CD8-4C37-9DB0-60191DBA84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6" t="13729" r="12363" b="3039"/>
          <a:stretch/>
        </p:blipFill>
        <p:spPr>
          <a:xfrm>
            <a:off x="8712880" y="4136145"/>
            <a:ext cx="2838037" cy="234307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5B1C89A-308E-4853-8AE6-C3E0416BCA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0"/>
          <a:stretch/>
        </p:blipFill>
        <p:spPr>
          <a:xfrm>
            <a:off x="5950857" y="4136144"/>
            <a:ext cx="2690518" cy="2296973"/>
          </a:xfrm>
          <a:prstGeom prst="rect">
            <a:avLst/>
          </a:prstGeom>
        </p:spPr>
      </p:pic>
      <p:sp>
        <p:nvSpPr>
          <p:cNvPr id="19" name="Rectangle 5">
            <a:extLst>
              <a:ext uri="{FF2B5EF4-FFF2-40B4-BE49-F238E27FC236}">
                <a16:creationId xmlns:a16="http://schemas.microsoft.com/office/drawing/2014/main" id="{04169408-3823-4D07-A33A-B9142854C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941" y="5412564"/>
            <a:ext cx="52960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去</a:t>
            </a:r>
            <a:r>
              <a:rPr lang="zh-TW" altLang="zh-TW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除</a:t>
            </a:r>
            <a:r>
              <a:rPr lang="zh-TW" altLang="en-US" sz="3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外面紙套、塑膠套</a:t>
            </a:r>
            <a:endParaRPr lang="zh-TW" altLang="zh-TW" sz="32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7" name="箭號: 向右 16">
            <a:extLst>
              <a:ext uri="{FF2B5EF4-FFF2-40B4-BE49-F238E27FC236}">
                <a16:creationId xmlns:a16="http://schemas.microsoft.com/office/drawing/2014/main" id="{26195DE5-1A27-4C7E-9D75-1FCCB8C8B4CA}"/>
              </a:ext>
            </a:extLst>
          </p:cNvPr>
          <p:cNvSpPr/>
          <p:nvPr/>
        </p:nvSpPr>
        <p:spPr>
          <a:xfrm>
            <a:off x="8142513" y="5050971"/>
            <a:ext cx="847725" cy="4645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2533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7110F3B9-5DBD-48B8-9C4D-93FD2968A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4" y="529386"/>
            <a:ext cx="881610" cy="1319837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61C5EBB-5F04-4742-83CA-1FE254A7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5732" y="771323"/>
            <a:ext cx="503214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十二、袋袋箱傳</a:t>
            </a:r>
            <a:endParaRPr lang="zh-TW" altLang="en-US" sz="4800" dirty="0">
              <a:ea typeface="標楷體" panose="03000509000000000000" pitchFamily="65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09A56EE-084B-4CBE-B080-B00FB824D610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3" t="21113" b="24888"/>
          <a:stretch/>
        </p:blipFill>
        <p:spPr bwMode="auto">
          <a:xfrm rot="5400000">
            <a:off x="5807938" y="1384118"/>
            <a:ext cx="5969490" cy="41897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0B8F82C7-A766-4421-9261-AF60B08905C9}"/>
              </a:ext>
            </a:extLst>
          </p:cNvPr>
          <p:cNvSpPr txBox="1"/>
          <p:nvPr/>
        </p:nvSpPr>
        <p:spPr>
          <a:xfrm>
            <a:off x="656244" y="2146456"/>
            <a:ext cx="571684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乾淨塑膠袋、</a:t>
            </a:r>
            <a:r>
              <a:rPr lang="zh-TW" altLang="zh-TW" sz="3600" b="1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紙袋、手提袋</a:t>
            </a:r>
            <a:r>
              <a:rPr lang="zh-TW" altLang="en-US" sz="3600" b="1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zh-TW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請置於川堂</a:t>
            </a:r>
            <a:r>
              <a:rPr lang="en-US" altLang="zh-TW" sz="3600" kern="0" dirty="0">
                <a:ea typeface="標楷體" panose="03000509000000000000" pitchFamily="65" charset="-120"/>
                <a:cs typeface="微軟正黑體" panose="020B0604030504040204" pitchFamily="34" charset="-120"/>
              </a:rPr>
              <a:t>【</a:t>
            </a:r>
            <a:r>
              <a:rPr lang="zh-TW" altLang="zh-TW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袋袋箱傳回收箱</a:t>
            </a:r>
            <a:r>
              <a:rPr lang="en-US" altLang="zh-TW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】</a:t>
            </a:r>
            <a:r>
              <a:rPr lang="zh-TW" altLang="zh-TW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，折疊好並依類別分層放置整齊。若有需要者，亦可至抽屜內拿取使用。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228155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1187" y="210175"/>
            <a:ext cx="15693187" cy="6475547"/>
          </a:xfrm>
        </p:spPr>
      </p:pic>
    </p:spTree>
    <p:extLst>
      <p:ext uri="{BB962C8B-B14F-4D97-AF65-F5344CB8AC3E}">
        <p14:creationId xmlns:p14="http://schemas.microsoft.com/office/powerpoint/2010/main" val="4100482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4275" y="225286"/>
            <a:ext cx="15576275" cy="6427305"/>
          </a:xfrm>
        </p:spPr>
      </p:pic>
    </p:spTree>
    <p:extLst>
      <p:ext uri="{BB962C8B-B14F-4D97-AF65-F5344CB8AC3E}">
        <p14:creationId xmlns:p14="http://schemas.microsoft.com/office/powerpoint/2010/main" val="4176772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8745" y="232313"/>
            <a:ext cx="15570745" cy="6425024"/>
          </a:xfrm>
        </p:spPr>
      </p:pic>
    </p:spTree>
    <p:extLst>
      <p:ext uri="{BB962C8B-B14F-4D97-AF65-F5344CB8AC3E}">
        <p14:creationId xmlns:p14="http://schemas.microsoft.com/office/powerpoint/2010/main" val="396394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線上媒體 3" title="【綠色塑膠做半套】綠色塑膠可分解 塑料混血兒難回收 單元1|2019.06.01 第16集">
            <a:hlinkClick r:id="" action="ppaction://media"/>
            <a:extLst>
              <a:ext uri="{FF2B5EF4-FFF2-40B4-BE49-F238E27FC236}">
                <a16:creationId xmlns:a16="http://schemas.microsoft.com/office/drawing/2014/main" id="{D0262CBC-07FB-4050-9AC6-36F6327EE1B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40352" y="416517"/>
            <a:ext cx="10711295" cy="602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4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grpSp>
        <p:nvGrpSpPr>
          <p:cNvPr id="24" name="组合 7">
            <a:extLst>
              <a:ext uri="{FF2B5EF4-FFF2-40B4-BE49-F238E27FC236}">
                <a16:creationId xmlns:a16="http://schemas.microsoft.com/office/drawing/2014/main" id="{71D19746-D400-49DD-A67C-B9F241E1D1A9}"/>
              </a:ext>
            </a:extLst>
          </p:cNvPr>
          <p:cNvGrpSpPr/>
          <p:nvPr/>
        </p:nvGrpSpPr>
        <p:grpSpPr>
          <a:xfrm>
            <a:off x="656244" y="529386"/>
            <a:ext cx="5179695" cy="1319837"/>
            <a:chOff x="1191572" y="397837"/>
            <a:chExt cx="5179695" cy="1319837"/>
          </a:xfrm>
        </p:grpSpPr>
        <p:sp>
          <p:nvSpPr>
            <p:cNvPr id="25" name="文本框 8">
              <a:extLst>
                <a:ext uri="{FF2B5EF4-FFF2-40B4-BE49-F238E27FC236}">
                  <a16:creationId xmlns:a16="http://schemas.microsoft.com/office/drawing/2014/main" id="{79E25FBF-8B26-441A-8BF7-AAFD02D50A5B}"/>
                </a:ext>
              </a:extLst>
            </p:cNvPr>
            <p:cNvSpPr txBox="1"/>
            <p:nvPr/>
          </p:nvSpPr>
          <p:spPr>
            <a:xfrm>
              <a:off x="2031617" y="711214"/>
              <a:ext cx="433965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5400" b="1" dirty="0">
                  <a:solidFill>
                    <a:srgbClr val="003300"/>
                  </a:solidFill>
                  <a:ea typeface="標楷體" panose="03000509000000000000" pitchFamily="65" charset="-120"/>
                </a:rPr>
                <a:t>資源回收時間</a:t>
              </a:r>
              <a:endParaRPr lang="zh-CN" altLang="en-US" sz="5400" b="1" dirty="0">
                <a:solidFill>
                  <a:srgbClr val="003300"/>
                </a:solidFill>
                <a:latin typeface="汉仪小麦体简" panose="00020600040101010101" pitchFamily="18" charset="-122"/>
                <a:ea typeface="汉仪小麦体简" panose="00020600040101010101" pitchFamily="18" charset="-122"/>
              </a:endParaRPr>
            </a:p>
          </p:txBody>
        </p:sp>
        <p:pic>
          <p:nvPicPr>
            <p:cNvPr id="26" name="图片 10">
              <a:extLst>
                <a:ext uri="{FF2B5EF4-FFF2-40B4-BE49-F238E27FC236}">
                  <a16:creationId xmlns:a16="http://schemas.microsoft.com/office/drawing/2014/main" id="{7110F3B9-5DBD-48B8-9C4D-93FD2968A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572" y="397837"/>
              <a:ext cx="881610" cy="1319837"/>
            </a:xfrm>
            <a:prstGeom prst="rect">
              <a:avLst/>
            </a:prstGeom>
          </p:spPr>
        </p:pic>
      </p:grpSp>
      <p:sp>
        <p:nvSpPr>
          <p:cNvPr id="27" name="Rectangle 3">
            <a:extLst>
              <a:ext uri="{FF2B5EF4-FFF2-40B4-BE49-F238E27FC236}">
                <a16:creationId xmlns:a16="http://schemas.microsoft.com/office/drawing/2014/main" id="{213B0981-D81F-420F-BF3E-B9F3A2E7B9E4}"/>
              </a:ext>
            </a:extLst>
          </p:cNvPr>
          <p:cNvSpPr txBox="1">
            <a:spLocks noChangeArrowheads="1"/>
          </p:cNvSpPr>
          <p:nvPr/>
        </p:nvSpPr>
        <p:spPr>
          <a:xfrm>
            <a:off x="689986" y="2053049"/>
            <a:ext cx="10812028" cy="41148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資源回收的時間：</a:t>
            </a:r>
            <a:endParaRPr lang="en-US" altLang="zh-TW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星期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二早上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7:30~7:50 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回收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紙類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紙容器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鋁箔包</a:t>
            </a:r>
            <a:endParaRPr lang="en-US" altLang="zh-TW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星期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四早上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7:30~7:50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回收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塑膠類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類回收物</a:t>
            </a:r>
            <a:endParaRPr lang="en-US" altLang="zh-TW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垃圾場開放的時間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整潔活動時間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星期一、二、四     早上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7:30~7:50</a:t>
            </a:r>
          </a:p>
          <a:p>
            <a:pPr>
              <a:buFontTx/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星期三、五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體育日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早上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15~10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</a:p>
          <a:p>
            <a:pPr>
              <a:buFontTx/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星期一、二、四、五 下午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10~3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2609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grpSp>
        <p:nvGrpSpPr>
          <p:cNvPr id="24" name="组合 7">
            <a:extLst>
              <a:ext uri="{FF2B5EF4-FFF2-40B4-BE49-F238E27FC236}">
                <a16:creationId xmlns:a16="http://schemas.microsoft.com/office/drawing/2014/main" id="{71D19746-D400-49DD-A67C-B9F241E1D1A9}"/>
              </a:ext>
            </a:extLst>
          </p:cNvPr>
          <p:cNvGrpSpPr/>
          <p:nvPr/>
        </p:nvGrpSpPr>
        <p:grpSpPr>
          <a:xfrm>
            <a:off x="656244" y="529386"/>
            <a:ext cx="8642181" cy="1319837"/>
            <a:chOff x="1191572" y="397837"/>
            <a:chExt cx="8642181" cy="1319837"/>
          </a:xfrm>
        </p:grpSpPr>
        <p:sp>
          <p:nvSpPr>
            <p:cNvPr id="25" name="文本框 8">
              <a:extLst>
                <a:ext uri="{FF2B5EF4-FFF2-40B4-BE49-F238E27FC236}">
                  <a16:creationId xmlns:a16="http://schemas.microsoft.com/office/drawing/2014/main" id="{79E25FBF-8B26-441A-8BF7-AAFD02D50A5B}"/>
                </a:ext>
              </a:extLst>
            </p:cNvPr>
            <p:cNvSpPr txBox="1"/>
            <p:nvPr/>
          </p:nvSpPr>
          <p:spPr>
            <a:xfrm>
              <a:off x="2031617" y="711214"/>
              <a:ext cx="780213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5400" b="1" dirty="0">
                  <a:solidFill>
                    <a:srgbClr val="003300"/>
                  </a:solidFill>
                  <a:ea typeface="標楷體" panose="03000509000000000000" pitchFamily="65" charset="-120"/>
                </a:rPr>
                <a:t>一般、資源回收垃圾種類</a:t>
              </a:r>
              <a:endParaRPr lang="zh-CN" altLang="en-US" sz="5400" b="1" dirty="0">
                <a:solidFill>
                  <a:srgbClr val="003300"/>
                </a:solidFill>
                <a:latin typeface="汉仪小麦体简" panose="00020600040101010101" pitchFamily="18" charset="-122"/>
                <a:ea typeface="汉仪小麦体简" panose="00020600040101010101" pitchFamily="18" charset="-122"/>
              </a:endParaRPr>
            </a:p>
          </p:txBody>
        </p:sp>
        <p:pic>
          <p:nvPicPr>
            <p:cNvPr id="26" name="图片 10">
              <a:extLst>
                <a:ext uri="{FF2B5EF4-FFF2-40B4-BE49-F238E27FC236}">
                  <a16:creationId xmlns:a16="http://schemas.microsoft.com/office/drawing/2014/main" id="{7110F3B9-5DBD-48B8-9C4D-93FD2968A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572" y="397837"/>
              <a:ext cx="881610" cy="1319837"/>
            </a:xfrm>
            <a:prstGeom prst="rect">
              <a:avLst/>
            </a:prstGeom>
          </p:spPr>
        </p:pic>
      </p:grpSp>
      <p:sp>
        <p:nvSpPr>
          <p:cNvPr id="27" name="Rectangle 3">
            <a:extLst>
              <a:ext uri="{FF2B5EF4-FFF2-40B4-BE49-F238E27FC236}">
                <a16:creationId xmlns:a16="http://schemas.microsoft.com/office/drawing/2014/main" id="{213B0981-D81F-420F-BF3E-B9F3A2E7B9E4}"/>
              </a:ext>
            </a:extLst>
          </p:cNvPr>
          <p:cNvSpPr txBox="1">
            <a:spLocks noChangeArrowheads="1"/>
          </p:cNvSpPr>
          <p:nvPr/>
        </p:nvSpPr>
        <p:spPr>
          <a:xfrm>
            <a:off x="2160591" y="2109543"/>
            <a:ext cx="8426306" cy="39357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6000" dirty="0">
                <a:solidFill>
                  <a:srgbClr val="0070C0"/>
                </a:solidFill>
                <a:ea typeface="標楷體" panose="03000509000000000000" pitchFamily="65" charset="-120"/>
              </a:rPr>
              <a:t>一般</a:t>
            </a:r>
            <a:r>
              <a:rPr lang="zh-TW" altLang="en-US" sz="6000" dirty="0" smtClean="0">
                <a:solidFill>
                  <a:srgbClr val="0070C0"/>
                </a:solidFill>
                <a:ea typeface="標楷體" panose="03000509000000000000" pitchFamily="65" charset="-120"/>
              </a:rPr>
              <a:t>垃圾</a:t>
            </a:r>
            <a:endParaRPr lang="en-US" altLang="zh-TW" sz="6000" dirty="0">
              <a:solidFill>
                <a:srgbClr val="0070C0"/>
              </a:solidFill>
              <a:ea typeface="標楷體" panose="03000509000000000000" pitchFamily="65" charset="-120"/>
            </a:endParaRPr>
          </a:p>
          <a:p>
            <a:r>
              <a:rPr lang="zh-TW" altLang="en-US" sz="6000" dirty="0">
                <a:solidFill>
                  <a:srgbClr val="0070C0"/>
                </a:solidFill>
                <a:ea typeface="標楷體" panose="03000509000000000000" pitchFamily="65" charset="-120"/>
              </a:rPr>
              <a:t>資源回收垃圾</a:t>
            </a:r>
          </a:p>
          <a:p>
            <a:r>
              <a:rPr lang="zh-TW" altLang="en-US" sz="6000" dirty="0">
                <a:solidFill>
                  <a:srgbClr val="0070C0"/>
                </a:solidFill>
                <a:ea typeface="標楷體" panose="03000509000000000000" pitchFamily="65" charset="-120"/>
              </a:rPr>
              <a:t>枝幹落葉集中區</a:t>
            </a:r>
            <a:endParaRPr lang="en-US" altLang="zh-TW" sz="6000" dirty="0">
              <a:solidFill>
                <a:srgbClr val="0070C0"/>
              </a:solidFill>
              <a:ea typeface="標楷體" panose="03000509000000000000" pitchFamily="65" charset="-120"/>
            </a:endParaRPr>
          </a:p>
          <a:p>
            <a:r>
              <a:rPr lang="zh-TW" altLang="en-US" sz="6000" dirty="0">
                <a:ea typeface="標楷體" panose="03000509000000000000" pitchFamily="65" charset="-120"/>
              </a:rPr>
              <a:t>廚餘 </a:t>
            </a:r>
            <a:r>
              <a:rPr lang="en-US" altLang="zh-TW" sz="4800" dirty="0">
                <a:ea typeface="標楷體" panose="03000509000000000000" pitchFamily="65" charset="-120"/>
              </a:rPr>
              <a:t>(</a:t>
            </a:r>
            <a:r>
              <a:rPr lang="zh-TW" altLang="en-US" sz="4800" dirty="0">
                <a:ea typeface="標楷體" panose="03000509000000000000" pitchFamily="65" charset="-120"/>
              </a:rPr>
              <a:t>中央餐廚廠商收回</a:t>
            </a:r>
            <a:r>
              <a:rPr lang="en-US" altLang="zh-TW" sz="4800" dirty="0">
                <a:ea typeface="標楷體" panose="03000509000000000000" pitchFamily="65" charset="-120"/>
              </a:rPr>
              <a:t>)</a:t>
            </a:r>
            <a:endParaRPr lang="zh-TW" altLang="en-US" sz="6000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7429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8BB08B-7FA2-4349-B4F7-939BCAB87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654" y="2571470"/>
            <a:ext cx="11758767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不要揉成紙團或撕碎。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Tx/>
              <a:buAutoNum type="arabicPeriod"/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紙張請盡量雙面利用。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Tx/>
              <a:buAutoNum type="arabicPeriod"/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去除書套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膠帶、釘書針。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0" indent="-457200">
              <a:buAutoNum type="arabicPeriod"/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紙箱、紙盒請拆開攤平。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Tx/>
              <a:buAutoNum type="arabicPeriod"/>
            </a:pP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大量碎紙請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集中用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紙箱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裝袋綁緊。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Tx/>
              <a:buAutoNum type="arabicPeriod"/>
            </a:pP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少量碎紙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丟至一般垃圾。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0" indent="-457200">
              <a:buAutoNum type="arabicPeriod"/>
            </a:pPr>
            <a:r>
              <a:rPr lang="zh-TW" altLang="en-US" sz="2800" u="dbl" dirty="0">
                <a:latin typeface="標楷體" panose="03000509000000000000" pitchFamily="65" charset="-120"/>
                <a:ea typeface="標楷體" panose="03000509000000000000" pitchFamily="65" charset="-120"/>
              </a:rPr>
              <a:t>不可回收，丟</a:t>
            </a:r>
            <a:r>
              <a:rPr lang="zh-TW" altLang="zh-TW" sz="2800" u="dbl" dirty="0">
                <a:latin typeface="標楷體" panose="03000509000000000000" pitchFamily="65" charset="-120"/>
                <a:ea typeface="標楷體" panose="03000509000000000000" pitchFamily="65" charset="-120"/>
              </a:rPr>
              <a:t>一般垃圾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：牛皮紙（包裝書籍、測驗卷）等有塑膠膜者、塑膠光面廣告紙、護貝過的紙、衛生紙、熱感紙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發票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、碎紙。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789" y="5819499"/>
            <a:ext cx="847725" cy="829559"/>
          </a:xfrm>
          <a:prstGeom prst="rect">
            <a:avLst/>
          </a:prstGeom>
        </p:spPr>
      </p:pic>
      <p:grpSp>
        <p:nvGrpSpPr>
          <p:cNvPr id="24" name="组合 7">
            <a:extLst>
              <a:ext uri="{FF2B5EF4-FFF2-40B4-BE49-F238E27FC236}">
                <a16:creationId xmlns:a16="http://schemas.microsoft.com/office/drawing/2014/main" id="{71D19746-D400-49DD-A67C-B9F241E1D1A9}"/>
              </a:ext>
            </a:extLst>
          </p:cNvPr>
          <p:cNvGrpSpPr/>
          <p:nvPr/>
        </p:nvGrpSpPr>
        <p:grpSpPr>
          <a:xfrm>
            <a:off x="656244" y="529386"/>
            <a:ext cx="7257186" cy="1319837"/>
            <a:chOff x="1191572" y="397837"/>
            <a:chExt cx="7257186" cy="1319837"/>
          </a:xfrm>
        </p:grpSpPr>
        <p:sp>
          <p:nvSpPr>
            <p:cNvPr id="25" name="文本框 8">
              <a:extLst>
                <a:ext uri="{FF2B5EF4-FFF2-40B4-BE49-F238E27FC236}">
                  <a16:creationId xmlns:a16="http://schemas.microsoft.com/office/drawing/2014/main" id="{79E25FBF-8B26-441A-8BF7-AAFD02D50A5B}"/>
                </a:ext>
              </a:extLst>
            </p:cNvPr>
            <p:cNvSpPr txBox="1"/>
            <p:nvPr/>
          </p:nvSpPr>
          <p:spPr>
            <a:xfrm>
              <a:off x="2031617" y="711214"/>
              <a:ext cx="641714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5400" b="1" dirty="0">
                  <a:solidFill>
                    <a:srgbClr val="003300"/>
                  </a:solidFill>
                  <a:ea typeface="標楷體" panose="03000509000000000000" pitchFamily="65" charset="-120"/>
                </a:rPr>
                <a:t>資源回收項目及做法</a:t>
              </a:r>
              <a:endParaRPr lang="zh-CN" altLang="en-US" sz="5400" b="1" dirty="0">
                <a:solidFill>
                  <a:srgbClr val="003300"/>
                </a:solidFill>
                <a:latin typeface="汉仪小麦体简" panose="00020600040101010101" pitchFamily="18" charset="-122"/>
                <a:ea typeface="汉仪小麦体简" panose="00020600040101010101" pitchFamily="18" charset="-122"/>
              </a:endParaRPr>
            </a:p>
          </p:txBody>
        </p:sp>
        <p:pic>
          <p:nvPicPr>
            <p:cNvPr id="26" name="图片 10">
              <a:extLst>
                <a:ext uri="{FF2B5EF4-FFF2-40B4-BE49-F238E27FC236}">
                  <a16:creationId xmlns:a16="http://schemas.microsoft.com/office/drawing/2014/main" id="{7110F3B9-5DBD-48B8-9C4D-93FD2968A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572" y="397837"/>
              <a:ext cx="881610" cy="1319837"/>
            </a:xfrm>
            <a:prstGeom prst="rect">
              <a:avLst/>
            </a:prstGeom>
          </p:spPr>
        </p:pic>
      </p:grpSp>
      <p:pic>
        <p:nvPicPr>
          <p:cNvPr id="7" name="Picture 7" descr="paper">
            <a:extLst>
              <a:ext uri="{FF2B5EF4-FFF2-40B4-BE49-F238E27FC236}">
                <a16:creationId xmlns:a16="http://schemas.microsoft.com/office/drawing/2014/main" id="{E4975C9D-B031-46B1-B130-040AA9D54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985" y="2079470"/>
            <a:ext cx="5077931" cy="380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61C5EBB-5F04-4742-83CA-1FE254A7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44" y="1733109"/>
            <a:ext cx="1097608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一、紙類：</a:t>
            </a:r>
            <a:r>
              <a:rPr lang="en-US" altLang="zh-TW" sz="5400" dirty="0">
                <a:solidFill>
                  <a:srgbClr val="FF0000"/>
                </a:solidFill>
                <a:ea typeface="標楷體" panose="03000509000000000000" pitchFamily="65" charset="-120"/>
              </a:rPr>
              <a:t>(</a:t>
            </a: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平整廢紙、書籍、紙箱</a:t>
            </a:r>
            <a:r>
              <a:rPr lang="en-US" altLang="zh-TW" sz="5400" dirty="0">
                <a:solidFill>
                  <a:srgbClr val="FF0000"/>
                </a:solidFill>
                <a:ea typeface="標楷體" panose="03000509000000000000" pitchFamily="65" charset="-120"/>
              </a:rPr>
              <a:t>)</a:t>
            </a:r>
            <a:endParaRPr lang="zh-TW" altLang="en-US" sz="5400" dirty="0">
              <a:solidFill>
                <a:srgbClr val="FF0000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533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7110F3B9-5DBD-48B8-9C4D-93FD2968A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4" y="529386"/>
            <a:ext cx="881610" cy="1319837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61C5EBB-5F04-4742-83CA-1FE254A7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854" y="771323"/>
            <a:ext cx="908774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二、紙容器類 </a:t>
            </a:r>
            <a:r>
              <a:rPr lang="en-US" altLang="zh-TW" sz="5400" dirty="0">
                <a:ea typeface="標楷體" panose="03000509000000000000" pitchFamily="65" charset="-120"/>
              </a:rPr>
              <a:t>(</a:t>
            </a:r>
            <a:r>
              <a:rPr lang="zh-TW" altLang="en-US" sz="5400" dirty="0">
                <a:ea typeface="標楷體" panose="03000509000000000000" pitchFamily="65" charset="-120"/>
              </a:rPr>
              <a:t>紙餐盒、紙杯</a:t>
            </a:r>
            <a:r>
              <a:rPr lang="en-US" altLang="zh-TW" sz="5400" dirty="0">
                <a:ea typeface="標楷體" panose="03000509000000000000" pitchFamily="65" charset="-120"/>
              </a:rPr>
              <a:t>)</a:t>
            </a:r>
            <a:endParaRPr lang="zh-TW" altLang="en-US" sz="4800" dirty="0">
              <a:ea typeface="標楷體" panose="03000509000000000000" pitchFamily="65" charset="-120"/>
            </a:endParaRPr>
          </a:p>
        </p:txBody>
      </p:sp>
      <p:pic>
        <p:nvPicPr>
          <p:cNvPr id="2" name="Picture 2" descr="ãç´é¤çé¡ãçåçæå°çµæ">
            <a:extLst>
              <a:ext uri="{FF2B5EF4-FFF2-40B4-BE49-F238E27FC236}">
                <a16:creationId xmlns:a16="http://schemas.microsoft.com/office/drawing/2014/main" id="{B163FAD6-38AB-4C45-A359-4D1AB8A7E4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4" r="-701" b="4565"/>
          <a:stretch/>
        </p:blipFill>
        <p:spPr bwMode="auto">
          <a:xfrm>
            <a:off x="753226" y="2172899"/>
            <a:ext cx="8784249" cy="468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CE5B7BC0-222E-4066-AD79-BD4D8851E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226" y="1694653"/>
            <a:ext cx="1107902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TW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紙杯</a:t>
            </a:r>
            <a:r>
              <a:rPr lang="zh-TW" altLang="zh-TW" sz="32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紙餐盒等</a:t>
            </a:r>
            <a:r>
              <a:rPr lang="en-US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(</a:t>
            </a:r>
            <a:r>
              <a:rPr lang="zh-TW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內有塑膠薄膜</a:t>
            </a:r>
            <a:r>
              <a:rPr lang="en-US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)</a:t>
            </a:r>
            <a:r>
              <a:rPr lang="zh-TW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紙餐具，</a:t>
            </a:r>
            <a:r>
              <a:rPr lang="zh-TW" altLang="en-US" sz="3200" kern="0" dirty="0">
                <a:ea typeface="標楷體" panose="03000509000000000000" pitchFamily="65" charset="-120"/>
                <a:cs typeface="微軟正黑體" panose="020B0604030504040204" pitchFamily="34" charset="-120"/>
              </a:rPr>
              <a:t>與紙類分開回收。</a:t>
            </a:r>
            <a:endParaRPr lang="en-US" altLang="zh-TW" sz="3200" kern="0" dirty="0">
              <a:ea typeface="標楷體" panose="03000509000000000000" pitchFamily="65" charset="-120"/>
              <a:cs typeface="微軟正黑體" panose="020B0604030504040204" pitchFamily="34" charset="-120"/>
            </a:endParaRPr>
          </a:p>
          <a:p>
            <a:pPr algn="r"/>
            <a:r>
              <a:rPr lang="zh-TW" altLang="en-US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擦</a:t>
            </a:r>
            <a:r>
              <a:rPr lang="en-US" altLang="zh-TW" sz="3200" kern="0" dirty="0">
                <a:ea typeface="標楷體" panose="03000509000000000000" pitchFamily="65" charset="-120"/>
                <a:cs typeface="微軟正黑體" panose="020B0604030504040204" pitchFamily="34" charset="-120"/>
              </a:rPr>
              <a:t>/</a:t>
            </a:r>
            <a:r>
              <a:rPr lang="zh-TW" altLang="en-US" sz="3200" kern="0" dirty="0">
                <a:ea typeface="標楷體" panose="03000509000000000000" pitchFamily="65" charset="-120"/>
                <a:cs typeface="微軟正黑體" panose="020B0604030504040204" pitchFamily="34" charset="-120"/>
              </a:rPr>
              <a:t>洗</a:t>
            </a:r>
            <a:r>
              <a:rPr lang="zh-TW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乾淨後套疊整齊</a:t>
            </a:r>
            <a:endParaRPr lang="zh-TW" altLang="en-US" sz="5400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212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7110F3B9-5DBD-48B8-9C4D-93FD2968A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4" y="529386"/>
            <a:ext cx="881610" cy="1319837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61C5EBB-5F04-4742-83CA-1FE254A7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854" y="771323"/>
            <a:ext cx="10227480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三、鋁箔包</a:t>
            </a:r>
            <a:r>
              <a:rPr lang="en-US" altLang="zh-TW" sz="5400" dirty="0">
                <a:ea typeface="標楷體" panose="03000509000000000000" pitchFamily="65" charset="-120"/>
              </a:rPr>
              <a:t>/</a:t>
            </a:r>
            <a:r>
              <a:rPr lang="zh-TW" altLang="en-US" sz="5400" dirty="0">
                <a:ea typeface="標楷體" panose="03000509000000000000" pitchFamily="65" charset="-120"/>
              </a:rPr>
              <a:t>利樂包</a:t>
            </a: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 </a:t>
            </a:r>
            <a:r>
              <a:rPr lang="en-US" altLang="zh-TW" sz="4800" dirty="0">
                <a:ea typeface="標楷體" panose="03000509000000000000" pitchFamily="65" charset="-120"/>
              </a:rPr>
              <a:t>(</a:t>
            </a:r>
            <a:r>
              <a:rPr lang="zh-TW" altLang="en-US" sz="4800" dirty="0">
                <a:ea typeface="標楷體" panose="03000509000000000000" pitchFamily="65" charset="-120"/>
              </a:rPr>
              <a:t>內有</a:t>
            </a:r>
            <a:r>
              <a:rPr lang="zh-TW" altLang="en-US" sz="4800" dirty="0">
                <a:solidFill>
                  <a:srgbClr val="FF0000"/>
                </a:solidFill>
                <a:ea typeface="標楷體" panose="03000509000000000000" pitchFamily="65" charset="-120"/>
              </a:rPr>
              <a:t>銀色薄膜</a:t>
            </a:r>
            <a:r>
              <a:rPr lang="en-US" altLang="zh-TW" sz="4800" dirty="0">
                <a:ea typeface="標楷體" panose="03000509000000000000" pitchFamily="65" charset="-120"/>
              </a:rPr>
              <a:t>)</a:t>
            </a:r>
            <a:endParaRPr lang="en-US" altLang="zh-TW" sz="4800" dirty="0"/>
          </a:p>
          <a:p>
            <a:pPr>
              <a:spcBef>
                <a:spcPct val="0"/>
              </a:spcBef>
              <a:buFontTx/>
              <a:buNone/>
            </a:pPr>
            <a:endParaRPr lang="zh-TW" altLang="en-US" sz="4800" dirty="0">
              <a:ea typeface="標楷體" panose="03000509000000000000" pitchFamily="65" charset="-120"/>
            </a:endParaRPr>
          </a:p>
        </p:txBody>
      </p:sp>
      <p:pic>
        <p:nvPicPr>
          <p:cNvPr id="7" name="Picture 4" descr="foil">
            <a:extLst>
              <a:ext uri="{FF2B5EF4-FFF2-40B4-BE49-F238E27FC236}">
                <a16:creationId xmlns:a16="http://schemas.microsoft.com/office/drawing/2014/main" id="{87AF0DE7-397B-47E7-AEEF-781806DA9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5" y="3429000"/>
            <a:ext cx="3352428" cy="251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垃圾分類與資源回收測驗題之建議： 簡報製作：衛生組長張樂地老師適用年級：1-6年級＊低年級由老師協助導讀並全班統一練習作答-">
            <a:extLst>
              <a:ext uri="{FF2B5EF4-FFF2-40B4-BE49-F238E27FC236}">
                <a16:creationId xmlns:a16="http://schemas.microsoft.com/office/drawing/2014/main" id="{70D28DA3-01D6-42EA-80DC-ACDC5B9DEC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4" b="22720"/>
          <a:stretch/>
        </p:blipFill>
        <p:spPr bwMode="auto">
          <a:xfrm>
            <a:off x="3209913" y="2441672"/>
            <a:ext cx="8708235" cy="409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5C2550C3-7A31-40B6-9DFD-19BCBC91A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049" y="1857579"/>
            <a:ext cx="103412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TW" altLang="en-US" sz="3600" dirty="0">
                <a:ea typeface="標楷體" panose="03000509000000000000" pitchFamily="65" charset="-120"/>
              </a:rPr>
              <a:t>鋁箔包要去除吸管、塑膠套，截角清洗、拉開壓扁</a:t>
            </a:r>
          </a:p>
        </p:txBody>
      </p:sp>
    </p:spTree>
    <p:extLst>
      <p:ext uri="{BB962C8B-B14F-4D97-AF65-F5344CB8AC3E}">
        <p14:creationId xmlns:p14="http://schemas.microsoft.com/office/powerpoint/2010/main" val="292619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7110F3B9-5DBD-48B8-9C4D-93FD2968A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4" y="529386"/>
            <a:ext cx="881610" cy="1319837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61C5EBB-5F04-4742-83CA-1FE254A7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854" y="771323"/>
            <a:ext cx="7109639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四、寶特瓶、塑膠瓶罐</a:t>
            </a:r>
            <a:endParaRPr lang="en-US" altLang="zh-TW" sz="4800" dirty="0"/>
          </a:p>
          <a:p>
            <a:pPr>
              <a:spcBef>
                <a:spcPct val="0"/>
              </a:spcBef>
              <a:buFontTx/>
              <a:buNone/>
            </a:pPr>
            <a:endParaRPr lang="zh-TW" altLang="en-US" sz="4800" dirty="0">
              <a:ea typeface="標楷體" panose="03000509000000000000" pitchFamily="65" charset="-12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5C2550C3-7A31-40B6-9DFD-19BCBC91A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44" y="1798772"/>
            <a:ext cx="117411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just">
              <a:buSzPts val="1400"/>
            </a:pPr>
            <a:r>
              <a:rPr lang="zh-TW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去除</a:t>
            </a:r>
            <a:r>
              <a:rPr lang="zh-TW" altLang="zh-TW" sz="3200" u="dbl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瓶身標籤紙</a:t>
            </a:r>
            <a:r>
              <a:rPr lang="en-US" altLang="zh-TW" sz="2400" u="dbl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(</a:t>
            </a:r>
            <a:r>
              <a:rPr lang="zh-TW" altLang="zh-TW" sz="2400" u="dbl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一般垃圾</a:t>
            </a:r>
            <a:r>
              <a:rPr lang="en-US" altLang="zh-TW" sz="2400" u="dbl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)</a:t>
            </a:r>
            <a:r>
              <a:rPr lang="zh-TW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後，沖洗乾淨</a:t>
            </a:r>
            <a:r>
              <a:rPr lang="zh-TW" altLang="zh-TW" sz="32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32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壓扁，再將瓶蓋蓋回</a:t>
            </a:r>
            <a:r>
              <a:rPr lang="zh-TW" altLang="zh-TW" sz="32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。</a:t>
            </a:r>
            <a:endParaRPr lang="zh-TW" altLang="en-US" sz="5400" dirty="0">
              <a:ea typeface="標楷體" panose="03000509000000000000" pitchFamily="65" charset="-120"/>
            </a:endParaRPr>
          </a:p>
        </p:txBody>
      </p:sp>
      <p:pic>
        <p:nvPicPr>
          <p:cNvPr id="10" name="Picture 4" descr="bottle">
            <a:extLst>
              <a:ext uri="{FF2B5EF4-FFF2-40B4-BE49-F238E27FC236}">
                <a16:creationId xmlns:a16="http://schemas.microsoft.com/office/drawing/2014/main" id="{E6ADA58E-49B9-4152-AE6D-948183343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922" y="3171584"/>
            <a:ext cx="4125005" cy="309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回收知識- 回收分類表- 高雄市政府環境保護局- 資源回收資訊網">
            <a:extLst>
              <a:ext uri="{FF2B5EF4-FFF2-40B4-BE49-F238E27FC236}">
                <a16:creationId xmlns:a16="http://schemas.microsoft.com/office/drawing/2014/main" id="{AC6EEE8B-2E90-4452-9250-C2A441DDC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382" y="2756085"/>
            <a:ext cx="5720569" cy="380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E4AE3F8D-0A13-4A28-90BB-B372A8BB1B92}"/>
              </a:ext>
            </a:extLst>
          </p:cNvPr>
          <p:cNvSpPr txBox="1"/>
          <p:nvPr/>
        </p:nvSpPr>
        <p:spPr>
          <a:xfrm>
            <a:off x="656244" y="2340587"/>
            <a:ext cx="88324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400"/>
            </a:pPr>
            <a:r>
              <a:rPr lang="en-US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(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含寶特瓶、養樂多瓶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-WinCharSetFFFF-H"/>
              </a:rPr>
              <a:t>、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每日</a:t>
            </a:r>
            <a:r>
              <a:rPr lang="en-US" altLang="zh-TW" sz="2400" kern="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標楷體-WinCharSetFFFF-H"/>
              </a:rPr>
              <a:t>C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-WinCharSetFFFF-H"/>
              </a:rPr>
              <a:t>、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左岸咖啡杯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布丁杯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豆</a:t>
            </a:r>
            <a:r>
              <a:rPr lang="en-US" altLang="zh-TW" sz="2400" kern="0" dirty="0">
                <a:effectLst/>
                <a:latin typeface="標楷體" panose="03000509000000000000" pitchFamily="65" charset="-120"/>
                <a:ea typeface="新細明體" panose="02020500000000000000" pitchFamily="18" charset="-120"/>
                <a:cs typeface="Malgun Gothic Semilight" panose="020B0502040204020203" pitchFamily="34" charset="-120"/>
              </a:rPr>
              <a:t>/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米漿瓶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優格杯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塑膠水壺、清潔劑塑膠瓶罐</a:t>
            </a:r>
            <a:r>
              <a:rPr lang="en-US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…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微軟正黑體" panose="020B0604030504040204" pitchFamily="34" charset="-120"/>
              </a:rPr>
              <a:t>等硬塑膠容器</a:t>
            </a:r>
            <a:r>
              <a:rPr lang="zh-TW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-WinCharSetFFFF-H"/>
              </a:rPr>
              <a:t>。</a:t>
            </a:r>
            <a:r>
              <a:rPr lang="en-US" altLang="zh-TW" sz="2400" kern="0" dirty="0">
                <a:effectLst/>
                <a:latin typeface="Calibri" panose="020F0502020204030204" pitchFamily="34" charset="0"/>
                <a:ea typeface="標楷體" panose="03000509000000000000" pitchFamily="65" charset="-120"/>
                <a:cs typeface="標楷體-WinCharSetFFFF-H"/>
              </a:rPr>
              <a:t>)</a:t>
            </a:r>
            <a:endParaRPr lang="zh-TW" altLang="zh-TW" sz="2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916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542" y="5515541"/>
            <a:ext cx="847725" cy="829559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7110F3B9-5DBD-48B8-9C4D-93FD2968A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4" y="529386"/>
            <a:ext cx="881610" cy="1319837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61C5EBB-5F04-4742-83CA-1FE254A75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854" y="771323"/>
            <a:ext cx="701025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TW" altLang="en-US" sz="5400" dirty="0">
                <a:solidFill>
                  <a:srgbClr val="FF0000"/>
                </a:solidFill>
                <a:ea typeface="標楷體" panose="03000509000000000000" pitchFamily="65" charset="-120"/>
              </a:rPr>
              <a:t>五、硬塑膠 </a:t>
            </a:r>
            <a:r>
              <a:rPr lang="en-US" altLang="zh-TW" sz="5400" dirty="0">
                <a:ea typeface="標楷體" panose="03000509000000000000" pitchFamily="65" charset="-120"/>
              </a:rPr>
              <a:t>(</a:t>
            </a:r>
            <a:r>
              <a:rPr lang="zh-TW" altLang="en-US" sz="5400" dirty="0">
                <a:ea typeface="標楷體" panose="03000509000000000000" pitchFamily="65" charset="-120"/>
              </a:rPr>
              <a:t>塑膠掃具</a:t>
            </a:r>
            <a:r>
              <a:rPr lang="en-US" altLang="zh-TW" sz="5400" dirty="0">
                <a:ea typeface="標楷體" panose="03000509000000000000" pitchFamily="65" charset="-120"/>
              </a:rPr>
              <a:t>)</a:t>
            </a:r>
            <a:endParaRPr lang="zh-TW" altLang="en-US" sz="4800" dirty="0">
              <a:ea typeface="標楷體" panose="03000509000000000000" pitchFamily="65" charset="-120"/>
            </a:endParaRPr>
          </a:p>
        </p:txBody>
      </p:sp>
      <p:pic>
        <p:nvPicPr>
          <p:cNvPr id="2" name="Picture 4" descr="垃圾分類與資源回收測驗題之建議： 簡報製作：衛生組長張樂地老師適用年級：1-6年級＊低年級由老師協助導讀並全班統一練習作答-">
            <a:extLst>
              <a:ext uri="{FF2B5EF4-FFF2-40B4-BE49-F238E27FC236}">
                <a16:creationId xmlns:a16="http://schemas.microsoft.com/office/drawing/2014/main" id="{158CCCC8-4B2F-4816-BCAA-2D158E0B38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4" t="33294" b="7626"/>
          <a:stretch/>
        </p:blipFill>
        <p:spPr bwMode="auto">
          <a:xfrm>
            <a:off x="6466169" y="1816188"/>
            <a:ext cx="4421373" cy="427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D04D359-852A-4A8B-A4CF-F2F9F6A8C671}"/>
              </a:ext>
            </a:extLst>
          </p:cNvPr>
          <p:cNvSpPr txBox="1"/>
          <p:nvPr/>
        </p:nvSpPr>
        <p:spPr>
          <a:xfrm>
            <a:off x="656244" y="209116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塑膠製掃具、垃圾桶</a:t>
            </a:r>
            <a:r>
              <a:rPr lang="zh-TW" altLang="zh-TW" sz="36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、</a:t>
            </a:r>
            <a:r>
              <a:rPr lang="zh-TW" altLang="zh-TW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水桶</a:t>
            </a:r>
            <a:r>
              <a:rPr lang="zh-TW" altLang="zh-TW" sz="36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、畚</a:t>
            </a:r>
            <a:r>
              <a:rPr lang="zh-TW" altLang="zh-TW" sz="3600" kern="0" dirty="0">
                <a:effectLst/>
                <a:ea typeface="標楷體" panose="03000509000000000000" pitchFamily="65" charset="-120"/>
                <a:cs typeface="微軟正黑體" panose="020B0604030504040204" pitchFamily="34" charset="-120"/>
              </a:rPr>
              <a:t>斗、塑膠椅等</a:t>
            </a:r>
            <a:r>
              <a:rPr lang="zh-TW" altLang="zh-TW" sz="3600" kern="0" dirty="0">
                <a:effectLst/>
                <a:ea typeface="標楷體" panose="03000509000000000000" pitchFamily="65" charset="-120"/>
                <a:cs typeface="Malgun Gothic Semilight" panose="020B0502040204020203" pitchFamily="34" charset="-120"/>
              </a:rPr>
              <a:t>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763186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佈景主題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佈景主題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清新淡雅小树通用PPT模板</Template>
  <TotalTime>307</TotalTime>
  <Words>613</Words>
  <Application>Microsoft Office PowerPoint</Application>
  <PresentationFormat>寬螢幕</PresentationFormat>
  <Paragraphs>50</Paragraphs>
  <Slides>16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8</vt:i4>
      </vt:variant>
      <vt:variant>
        <vt:lpstr>投影片標題</vt:lpstr>
      </vt:variant>
      <vt:variant>
        <vt:i4>16</vt:i4>
      </vt:variant>
    </vt:vector>
  </HeadingPairs>
  <TitlesOfParts>
    <vt:vector size="37" baseType="lpstr">
      <vt:lpstr>等线</vt:lpstr>
      <vt:lpstr>等线 Light</vt:lpstr>
      <vt:lpstr>Malgun Gothic Semilight</vt:lpstr>
      <vt:lpstr>宋体</vt:lpstr>
      <vt:lpstr>汉仪小麦体简</vt:lpstr>
      <vt:lpstr>微軟正黑體</vt:lpstr>
      <vt:lpstr>新細明體</vt:lpstr>
      <vt:lpstr>標楷體</vt:lpstr>
      <vt:lpstr>標楷體-WinCharSetFFFF-H</vt:lpstr>
      <vt:lpstr>Arial</vt:lpstr>
      <vt:lpstr>Calibri</vt:lpstr>
      <vt:lpstr>Calibri Light</vt:lpstr>
      <vt:lpstr>Times New Roman</vt:lpstr>
      <vt:lpstr>Office 主题</vt:lpstr>
      <vt:lpstr>Office 佈景主題</vt:lpstr>
      <vt:lpstr>Office 主题​​</vt:lpstr>
      <vt:lpstr>1_Office 主题</vt:lpstr>
      <vt:lpstr>1_Office 佈景主題</vt:lpstr>
      <vt:lpstr>1_Office 主题​​</vt:lpstr>
      <vt:lpstr>2_Office 主题</vt:lpstr>
      <vt:lpstr>2_Office 佈景主題</vt:lpstr>
      <vt:lpstr>資源回收分類 與回收方式說明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sjps</cp:lastModifiedBy>
  <cp:revision>48</cp:revision>
  <dcterms:created xsi:type="dcterms:W3CDTF">2015-09-30T13:55:28Z</dcterms:created>
  <dcterms:modified xsi:type="dcterms:W3CDTF">2020-09-02T07:58:12Z</dcterms:modified>
</cp:coreProperties>
</file>